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37"/>
  </p:notesMasterIdLst>
  <p:sldIdLst>
    <p:sldId id="292" r:id="rId3"/>
    <p:sldId id="262" r:id="rId4"/>
    <p:sldId id="256" r:id="rId5"/>
    <p:sldId id="271" r:id="rId6"/>
    <p:sldId id="258" r:id="rId7"/>
    <p:sldId id="273" r:id="rId8"/>
    <p:sldId id="272" r:id="rId9"/>
    <p:sldId id="268" r:id="rId10"/>
    <p:sldId id="291" r:id="rId11"/>
    <p:sldId id="257" r:id="rId12"/>
    <p:sldId id="274" r:id="rId13"/>
    <p:sldId id="275" r:id="rId14"/>
    <p:sldId id="266" r:id="rId15"/>
    <p:sldId id="277" r:id="rId16"/>
    <p:sldId id="278" r:id="rId17"/>
    <p:sldId id="276" r:id="rId18"/>
    <p:sldId id="279" r:id="rId19"/>
    <p:sldId id="288" r:id="rId20"/>
    <p:sldId id="267" r:id="rId21"/>
    <p:sldId id="280" r:id="rId22"/>
    <p:sldId id="281" r:id="rId23"/>
    <p:sldId id="282" r:id="rId24"/>
    <p:sldId id="284" r:id="rId25"/>
    <p:sldId id="285" r:id="rId26"/>
    <p:sldId id="286" r:id="rId27"/>
    <p:sldId id="283" r:id="rId28"/>
    <p:sldId id="287" r:id="rId29"/>
    <p:sldId id="270" r:id="rId30"/>
    <p:sldId id="269" r:id="rId31"/>
    <p:sldId id="290" r:id="rId32"/>
    <p:sldId id="289" r:id="rId33"/>
    <p:sldId id="261" r:id="rId34"/>
    <p:sldId id="264" r:id="rId35"/>
    <p:sldId id="265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8" name="Autor" initials="A" lastIdx="0" clrIdx="8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2B4A6"/>
    <a:srgbClr val="734F29"/>
    <a:srgbClr val="D24726"/>
    <a:srgbClr val="DD462F"/>
    <a:srgbClr val="AEB785"/>
    <a:srgbClr val="EFD5A2"/>
    <a:srgbClr val="3B3026"/>
    <a:srgbClr val="ECE1CA"/>
    <a:srgbClr val="795531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280" autoAdjust="0"/>
  </p:normalViewPr>
  <p:slideViewPr>
    <p:cSldViewPr snapToGrid="0">
      <p:cViewPr varScale="1">
        <p:scale>
          <a:sx n="119" d="100"/>
          <a:sy n="119" d="100"/>
        </p:scale>
        <p:origin x="132" y="22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66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commentAuthors" Target="commentAuthor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13577B-6902-467D-A26C-08A0DD5E4E03}" type="datetimeFigureOut">
              <a:rPr lang="en-US" smtClean="0"/>
              <a:t>3/21/2020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61EA0F-A667-4B49-8422-0062BC55E24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910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defTabSz="914400">
              <a:buNone/>
            </a:pPr>
            <a:fld id="{DF61EA0F-A667-4B49-8422-0062BC55E249}" type="slidenum">
              <a:rPr lang="en-US" sz="1200" b="0" i="0">
                <a:latin typeface="Calibri"/>
                <a:ea typeface="+mn-ea"/>
                <a:cs typeface="+mn-cs"/>
              </a:rPr>
              <a:t>1</a:t>
            </a:fld>
            <a:endParaRPr lang="en-US" sz="1200" b="0" i="0"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062944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4866468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8200" y="2061006"/>
            <a:ext cx="10515600" cy="2387600"/>
          </a:xfrm>
        </p:spPr>
        <p:txBody>
          <a:bodyPr anchor="b">
            <a:normAutofit/>
          </a:bodyPr>
          <a:lstStyle>
            <a:lvl1pPr algn="l">
              <a:defRPr sz="5400">
                <a:solidFill>
                  <a:schemeClr val="bg1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8202" y="5110609"/>
            <a:ext cx="6705599" cy="1137793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600"/>
              </a:spcBef>
              <a:buNone/>
              <a:defRPr sz="2800">
                <a:solidFill>
                  <a:srgbClr val="D24726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modificar el estilo de subtítulo del patrón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en-US" smtClean="0"/>
              <a:t>3/21/2020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t>‹Nº›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12192000" cy="4866468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7185494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"/>
            <a:ext cx="10744200" cy="1228436"/>
          </a:xfrm>
        </p:spPr>
        <p:txBody>
          <a:bodyPr anchor="b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en-US" smtClean="0"/>
              <a:t>3/21/2020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t>‹Nº›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5969213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095346" y="0"/>
            <a:ext cx="2096655" cy="6858000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215419" y="365125"/>
            <a:ext cx="1819564" cy="5811838"/>
          </a:xfrm>
        </p:spPr>
        <p:txBody>
          <a:bodyPr vert="eaVert" anchor="b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en-US" smtClean="0"/>
              <a:t>3/21/2020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t>‹Nº›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10095346" y="0"/>
            <a:ext cx="2096655" cy="6858000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3022666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4434" y="0"/>
            <a:ext cx="10749367" cy="1208868"/>
          </a:xfrm>
        </p:spPr>
        <p:txBody>
          <a:bodyPr anchor="b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1" y="1825625"/>
            <a:ext cx="4167753" cy="435133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Aft>
                <a:spcPts val="1200"/>
              </a:spcAft>
              <a:buNone/>
              <a:defRPr sz="1600">
                <a:solidFill>
                  <a:schemeClr val="bg1">
                    <a:lumMod val="50000"/>
                  </a:schemeClr>
                </a:solidFill>
              </a:defRPr>
            </a:lvl1pPr>
            <a:lvl2pPr>
              <a:lnSpc>
                <a:spcPct val="150000"/>
              </a:lnSpc>
              <a:spcAft>
                <a:spcPts val="1200"/>
              </a:spcAft>
              <a:defRPr sz="1400">
                <a:solidFill>
                  <a:schemeClr val="bg1">
                    <a:lumMod val="50000"/>
                  </a:schemeClr>
                </a:solidFill>
              </a:defRPr>
            </a:lvl2pPr>
            <a:lvl3pPr>
              <a:lnSpc>
                <a:spcPct val="150000"/>
              </a:lnSpc>
              <a:spcAft>
                <a:spcPts val="1200"/>
              </a:spcAft>
              <a:defRPr sz="1200">
                <a:solidFill>
                  <a:schemeClr val="bg1">
                    <a:lumMod val="50000"/>
                  </a:schemeClr>
                </a:solidFill>
              </a:defRPr>
            </a:lvl3pPr>
            <a:lvl4pPr>
              <a:lnSpc>
                <a:spcPct val="150000"/>
              </a:lnSpc>
              <a:spcAft>
                <a:spcPts val="1200"/>
              </a:spcAft>
              <a:defRPr sz="1100">
                <a:solidFill>
                  <a:schemeClr val="bg1">
                    <a:lumMod val="50000"/>
                  </a:schemeClr>
                </a:solidFill>
              </a:defRPr>
            </a:lvl4pPr>
            <a:lvl5pPr>
              <a:lnSpc>
                <a:spcPct val="150000"/>
              </a:lnSpc>
              <a:spcAft>
                <a:spcPts val="1200"/>
              </a:spcAft>
              <a:defRPr sz="11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en-US" smtClean="0"/>
              <a:t>3/21/2020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t>‹Nº›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1858365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5656882" y="1709738"/>
            <a:ext cx="6535119" cy="357518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1" y="2402238"/>
            <a:ext cx="4508715" cy="2187227"/>
          </a:xfrm>
        </p:spPr>
        <p:txBody>
          <a:bodyPr anchor="ctr">
            <a:noAutofit/>
          </a:bodyPr>
          <a:lstStyle>
            <a:lvl1pPr algn="l">
              <a:defRPr sz="4800">
                <a:solidFill>
                  <a:srgbClr val="D24726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3308" y="2402237"/>
            <a:ext cx="5269424" cy="2187226"/>
          </a:xfrm>
        </p:spPr>
        <p:txBody>
          <a:bodyPr anchor="ctr">
            <a:normAutofit/>
          </a:bodyPr>
          <a:lstStyle>
            <a:lvl1pPr marL="0" indent="0">
              <a:lnSpc>
                <a:spcPct val="150000"/>
              </a:lnSpc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en-US" smtClean="0"/>
              <a:t>3/21/2020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t>‹Nº›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5656882" y="1709738"/>
            <a:ext cx="6535119" cy="357518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3356555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"/>
            <a:ext cx="10744200" cy="1228436"/>
          </a:xfrm>
        </p:spPr>
        <p:txBody>
          <a:bodyPr anchor="b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600" smtClean="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 lang="en-US" sz="1400" smtClean="0">
                <a:solidFill>
                  <a:schemeClr val="bg1">
                    <a:lumMod val="50000"/>
                  </a:schemeClr>
                </a:solidFill>
              </a:defRPr>
            </a:lvl2pPr>
            <a:lvl3pPr>
              <a:defRPr lang="en-US" sz="1200" smtClean="0"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 lang="en-US" sz="1100" smtClean="0">
                <a:solidFill>
                  <a:schemeClr val="bg1">
                    <a:lumMod val="50000"/>
                  </a:schemeClr>
                </a:solidFill>
              </a:defRPr>
            </a:lvl4pPr>
            <a:lvl5pPr>
              <a:defRPr lang="en-US" sz="11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marL="0" lvl="0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s-ES" smtClean="0"/>
              <a:t>Haga clic para modificar el estilo de texto del patrón</a:t>
            </a:r>
          </a:p>
          <a:p>
            <a:pPr marL="0" lvl="1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s-ES" smtClean="0"/>
              <a:t>Segundo nivel</a:t>
            </a:r>
          </a:p>
          <a:p>
            <a:pPr marL="0" lvl="2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s-ES" smtClean="0"/>
              <a:t>Tercer nivel</a:t>
            </a:r>
          </a:p>
          <a:p>
            <a:pPr marL="0" lvl="3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s-ES" smtClean="0"/>
              <a:t>Cuarto nivel</a:t>
            </a:r>
          </a:p>
          <a:p>
            <a:pPr marL="0" lvl="4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600" smtClean="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 lang="en-US" sz="1400" smtClean="0">
                <a:solidFill>
                  <a:schemeClr val="bg1">
                    <a:lumMod val="50000"/>
                  </a:schemeClr>
                </a:solidFill>
              </a:defRPr>
            </a:lvl2pPr>
            <a:lvl3pPr>
              <a:defRPr lang="en-US" sz="1200" smtClean="0"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 lang="en-US" sz="1100" smtClean="0">
                <a:solidFill>
                  <a:schemeClr val="bg1">
                    <a:lumMod val="50000"/>
                  </a:schemeClr>
                </a:solidFill>
              </a:defRPr>
            </a:lvl4pPr>
            <a:lvl5pPr>
              <a:defRPr lang="en-US" sz="11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marL="0" lvl="0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s-ES" smtClean="0"/>
              <a:t>Haga clic para modificar el estilo de texto del patrón</a:t>
            </a:r>
          </a:p>
          <a:p>
            <a:pPr marL="0" lvl="1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s-ES" smtClean="0"/>
              <a:t>Segundo nivel</a:t>
            </a:r>
          </a:p>
          <a:p>
            <a:pPr marL="0" lvl="2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s-ES" smtClean="0"/>
              <a:t>Tercer nivel</a:t>
            </a:r>
          </a:p>
          <a:p>
            <a:pPr marL="0" lvl="3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s-ES" smtClean="0"/>
              <a:t>Cuarto nivel</a:t>
            </a:r>
          </a:p>
          <a:p>
            <a:pPr marL="0" lvl="4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s-ES" smtClean="0"/>
              <a:t>Quinto nivel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en-US" smtClean="0"/>
              <a:t>3/21/2020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t>‹Nº›</a:t>
            </a:fld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3282238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0"/>
            <a:ext cx="10737851" cy="1228436"/>
          </a:xfrm>
        </p:spPr>
        <p:txBody>
          <a:bodyPr anchor="b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1489075"/>
            <a:ext cx="5156200" cy="641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1851" y="2193927"/>
            <a:ext cx="5156200" cy="3978275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600" smtClean="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 lang="en-US" sz="1400" smtClean="0">
                <a:solidFill>
                  <a:schemeClr val="bg1">
                    <a:lumMod val="50000"/>
                  </a:schemeClr>
                </a:solidFill>
              </a:defRPr>
            </a:lvl2pPr>
            <a:lvl3pPr>
              <a:defRPr lang="en-US" sz="1200" smtClean="0"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 lang="en-US" sz="1100" smtClean="0">
                <a:solidFill>
                  <a:schemeClr val="bg1">
                    <a:lumMod val="50000"/>
                  </a:schemeClr>
                </a:solidFill>
              </a:defRPr>
            </a:lvl4pPr>
            <a:lvl5pPr>
              <a:defRPr lang="en-US" sz="11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marL="0" lvl="0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s-ES" smtClean="0"/>
              <a:t>Haga clic para modificar el estilo de texto del patrón</a:t>
            </a:r>
          </a:p>
          <a:p>
            <a:pPr marL="0" lvl="1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s-ES" smtClean="0"/>
              <a:t>Segundo nivel</a:t>
            </a:r>
          </a:p>
          <a:p>
            <a:pPr marL="0" lvl="2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s-ES" smtClean="0"/>
              <a:t>Tercer nivel</a:t>
            </a:r>
          </a:p>
          <a:p>
            <a:pPr marL="0" lvl="3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s-ES" smtClean="0"/>
              <a:t>Cuarto nivel</a:t>
            </a:r>
          </a:p>
          <a:p>
            <a:pPr marL="0" lvl="4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9664" y="1489075"/>
            <a:ext cx="5157787" cy="641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9664" y="2193927"/>
            <a:ext cx="5157787" cy="3978275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600" smtClean="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 lang="en-US" sz="1400" smtClean="0">
                <a:solidFill>
                  <a:schemeClr val="bg1">
                    <a:lumMod val="50000"/>
                  </a:schemeClr>
                </a:solidFill>
              </a:defRPr>
            </a:lvl2pPr>
            <a:lvl3pPr>
              <a:defRPr lang="en-US" sz="1200" smtClean="0"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 lang="en-US" sz="1100" smtClean="0">
                <a:solidFill>
                  <a:schemeClr val="bg1">
                    <a:lumMod val="50000"/>
                  </a:schemeClr>
                </a:solidFill>
              </a:defRPr>
            </a:lvl4pPr>
            <a:lvl5pPr>
              <a:defRPr lang="en-US" sz="11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marL="0" lvl="0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s-ES" smtClean="0"/>
              <a:t>Haga clic para modificar el estilo de texto del patrón</a:t>
            </a:r>
          </a:p>
          <a:p>
            <a:pPr marL="0" lvl="1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s-ES" smtClean="0"/>
              <a:t>Segundo nivel</a:t>
            </a:r>
          </a:p>
          <a:p>
            <a:pPr marL="0" lvl="2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s-ES" smtClean="0"/>
              <a:t>Tercer nivel</a:t>
            </a:r>
          </a:p>
          <a:p>
            <a:pPr marL="0" lvl="3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s-ES" smtClean="0"/>
              <a:t>Cuarto nivel</a:t>
            </a:r>
          </a:p>
          <a:p>
            <a:pPr marL="0" lvl="4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s-ES" smtClean="0"/>
              <a:t>Quinto nivel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en-US" smtClean="0"/>
              <a:t>3/21/2020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t>‹Nº›</a:t>
            </a:fld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6060298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"/>
            <a:ext cx="10744200" cy="1228436"/>
          </a:xfrm>
        </p:spPr>
        <p:txBody>
          <a:bodyPr anchor="b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en-US" smtClean="0"/>
              <a:t>3/21/2020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t>‹Nº›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008144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en-US" smtClean="0"/>
              <a:t>3/21/2020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4320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600" smtClean="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 lang="en-US" sz="1400" smtClean="0">
                <a:solidFill>
                  <a:schemeClr val="bg1">
                    <a:lumMod val="50000"/>
                  </a:schemeClr>
                </a:solidFill>
              </a:defRPr>
            </a:lvl2pPr>
            <a:lvl3pPr>
              <a:defRPr lang="en-US" sz="1200" smtClean="0"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 lang="en-US" sz="1100" smtClean="0">
                <a:solidFill>
                  <a:schemeClr val="bg1">
                    <a:lumMod val="50000"/>
                  </a:schemeClr>
                </a:solidFill>
              </a:defRPr>
            </a:lvl4pPr>
            <a:lvl5pPr>
              <a:defRPr lang="en-US" sz="11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marL="0" lvl="0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s-ES" smtClean="0"/>
              <a:t>Haga clic para modificar el estilo de texto del patrón</a:t>
            </a:r>
          </a:p>
          <a:p>
            <a:pPr marL="0" lvl="1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s-ES" smtClean="0"/>
              <a:t>Segundo nivel</a:t>
            </a:r>
          </a:p>
          <a:p>
            <a:pPr marL="0" lvl="2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s-ES" smtClean="0"/>
              <a:t>Tercer nivel</a:t>
            </a:r>
          </a:p>
          <a:p>
            <a:pPr marL="0" lvl="3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s-ES" smtClean="0"/>
              <a:t>Cuarto nivel</a:t>
            </a:r>
          </a:p>
          <a:p>
            <a:pPr marL="0" lvl="4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101850"/>
            <a:ext cx="3932237" cy="3759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en-US" smtClean="0"/>
              <a:t>3/21/2020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1938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smtClean="0"/>
              <a:t>Haga clic en el icono para agregar una imagen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101850"/>
            <a:ext cx="3932237" cy="3759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en-US" smtClean="0"/>
              <a:t>3/21/2020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0953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EEBAAA-29B5-4AF5-BC5F-7E580C29002D}" type="datetimeFigureOut">
              <a:rPr lang="en-US" smtClean="0"/>
              <a:t>3/21/2020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8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77200" y="63563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60EDB8-5305-433F-BE41-D7A86D811DB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7549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2.wm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s-ES" noProof="1" smtClean="0"/>
              <a:t>TDFI102 Introducción a la Programación</a:t>
            </a:r>
            <a:endParaRPr lang="es-ES" noProof="1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>
            <a:noAutofit/>
          </a:bodyPr>
          <a:lstStyle/>
          <a:p>
            <a:r>
              <a:rPr lang="es-ES" sz="2600" noProof="1" smtClean="0"/>
              <a:t>Primer Semestre 2020</a:t>
            </a:r>
            <a:endParaRPr lang="es-ES" sz="2600" noProof="1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2300" y="358463"/>
            <a:ext cx="2862134" cy="2661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569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Descomposición vs Recursión</a:t>
            </a:r>
            <a:endParaRPr lang="es-ES" dirty="0"/>
          </a:p>
        </p:txBody>
      </p:sp>
      <p:sp>
        <p:nvSpPr>
          <p:cNvPr id="4" name="Rectángulo 3"/>
          <p:cNvSpPr/>
          <p:nvPr/>
        </p:nvSpPr>
        <p:spPr>
          <a:xfrm>
            <a:off x="768804" y="2357595"/>
            <a:ext cx="3575406" cy="11404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Rectángulo 4"/>
          <p:cNvSpPr/>
          <p:nvPr/>
        </p:nvSpPr>
        <p:spPr>
          <a:xfrm>
            <a:off x="768804" y="3498027"/>
            <a:ext cx="1787703" cy="11404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Rectángulo 5"/>
          <p:cNvSpPr/>
          <p:nvPr/>
        </p:nvSpPr>
        <p:spPr>
          <a:xfrm>
            <a:off x="2556507" y="3498027"/>
            <a:ext cx="1787703" cy="11404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Rectángulo 6"/>
          <p:cNvSpPr/>
          <p:nvPr/>
        </p:nvSpPr>
        <p:spPr>
          <a:xfrm>
            <a:off x="419482" y="1823339"/>
            <a:ext cx="4253502" cy="316444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>
                <a:solidFill>
                  <a:schemeClr val="tx1"/>
                </a:solidFill>
              </a:rPr>
              <a:t>Problema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8" name="Rectángulo 7"/>
          <p:cNvSpPr/>
          <p:nvPr/>
        </p:nvSpPr>
        <p:spPr>
          <a:xfrm>
            <a:off x="604434" y="5248308"/>
            <a:ext cx="3910045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000" b="0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Descomposición</a:t>
            </a:r>
          </a:p>
          <a:p>
            <a:pPr algn="ctr"/>
            <a:r>
              <a:rPr lang="es-ES" sz="40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Funcional</a:t>
            </a:r>
            <a:endParaRPr lang="es-ES" sz="40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86997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-1.85185E-6 L 0.46757 -0.0666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372" y="-333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4.44444E-6 L 0.54088 0.0162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044" y="81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4.44444E-6 L 0.39427 0.28101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714" y="1405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Descomposición vs Recursión</a:t>
            </a:r>
            <a:endParaRPr lang="es-ES" dirty="0"/>
          </a:p>
        </p:txBody>
      </p:sp>
      <p:sp>
        <p:nvSpPr>
          <p:cNvPr id="7" name="Rectángulo 6"/>
          <p:cNvSpPr/>
          <p:nvPr/>
        </p:nvSpPr>
        <p:spPr>
          <a:xfrm>
            <a:off x="419482" y="1507525"/>
            <a:ext cx="4253502" cy="34802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s-ES" dirty="0" smtClean="0">
                <a:solidFill>
                  <a:schemeClr val="tx1"/>
                </a:solidFill>
              </a:rPr>
              <a:t>Problema Completo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8" name="Rectángulo 7"/>
          <p:cNvSpPr/>
          <p:nvPr/>
        </p:nvSpPr>
        <p:spPr>
          <a:xfrm>
            <a:off x="1365636" y="5248308"/>
            <a:ext cx="2387641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000" b="0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Recursión</a:t>
            </a:r>
          </a:p>
          <a:p>
            <a:pPr algn="ctr"/>
            <a:endParaRPr lang="es-ES" sz="40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750384" y="2116337"/>
            <a:ext cx="3591698" cy="25784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s-ES" dirty="0" smtClean="0"/>
              <a:t>Problema N-1</a:t>
            </a:r>
            <a:endParaRPr lang="es-ES" dirty="0"/>
          </a:p>
        </p:txBody>
      </p:sp>
      <p:sp>
        <p:nvSpPr>
          <p:cNvPr id="9" name="Rectángulo 8"/>
          <p:cNvSpPr/>
          <p:nvPr/>
        </p:nvSpPr>
        <p:spPr>
          <a:xfrm>
            <a:off x="1120986" y="2570205"/>
            <a:ext cx="2850493" cy="19721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s-ES" dirty="0" smtClean="0"/>
              <a:t>Problema N-2</a:t>
            </a:r>
            <a:endParaRPr lang="es-ES" dirty="0"/>
          </a:p>
        </p:txBody>
      </p:sp>
      <p:sp>
        <p:nvSpPr>
          <p:cNvPr id="10" name="Rectángulo 9"/>
          <p:cNvSpPr/>
          <p:nvPr/>
        </p:nvSpPr>
        <p:spPr>
          <a:xfrm>
            <a:off x="1365636" y="3056239"/>
            <a:ext cx="2363824" cy="12768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s-ES" dirty="0" smtClean="0"/>
              <a:t>Problema  …</a:t>
            </a:r>
            <a:endParaRPr lang="es-ES" dirty="0"/>
          </a:p>
        </p:txBody>
      </p:sp>
      <p:sp>
        <p:nvSpPr>
          <p:cNvPr id="11" name="Rectángulo 10"/>
          <p:cNvSpPr/>
          <p:nvPr/>
        </p:nvSpPr>
        <p:spPr>
          <a:xfrm>
            <a:off x="1608652" y="3549722"/>
            <a:ext cx="1917143" cy="7125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s-ES" dirty="0" smtClean="0"/>
              <a:t>Problema de respuesta directa</a:t>
            </a:r>
            <a:endParaRPr lang="es-ES" dirty="0"/>
          </a:p>
        </p:txBody>
      </p:sp>
      <p:sp>
        <p:nvSpPr>
          <p:cNvPr id="12" name="Rectángulo 11"/>
          <p:cNvSpPr/>
          <p:nvPr/>
        </p:nvSpPr>
        <p:spPr>
          <a:xfrm>
            <a:off x="6054811" y="1507525"/>
            <a:ext cx="5082746" cy="7578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Identificar como reducir progresivamente el tamaño del Problema</a:t>
            </a:r>
            <a:endParaRPr lang="es-ES" dirty="0"/>
          </a:p>
        </p:txBody>
      </p:sp>
      <p:sp>
        <p:nvSpPr>
          <p:cNvPr id="13" name="Rectángulo 12"/>
          <p:cNvSpPr/>
          <p:nvPr/>
        </p:nvSpPr>
        <p:spPr>
          <a:xfrm>
            <a:off x="6054811" y="2654136"/>
            <a:ext cx="5082746" cy="1170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Definir un proceso para construir progresivamente la solución del problema; Modelar el problema y su solución para que esto sea posible</a:t>
            </a:r>
            <a:endParaRPr lang="es-ES" dirty="0"/>
          </a:p>
        </p:txBody>
      </p:sp>
      <p:sp>
        <p:nvSpPr>
          <p:cNvPr id="14" name="Rectángulo 13"/>
          <p:cNvSpPr/>
          <p:nvPr/>
        </p:nvSpPr>
        <p:spPr>
          <a:xfrm>
            <a:off x="6054811" y="4213425"/>
            <a:ext cx="5082746" cy="7578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Identificar cómo terminar la recursión: problema de solución directa o con resultado conocido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010573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El algoritmo recursivo del Factorial</a:t>
            </a:r>
            <a:endParaRPr lang="es-ES" dirty="0"/>
          </a:p>
        </p:txBody>
      </p:sp>
      <p:sp>
        <p:nvSpPr>
          <p:cNvPr id="12" name="Rectángulo 11"/>
          <p:cNvSpPr/>
          <p:nvPr/>
        </p:nvSpPr>
        <p:spPr>
          <a:xfrm>
            <a:off x="604434" y="1771136"/>
            <a:ext cx="5082746" cy="7578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Identificar como reducir progresivamente el tamaño del Problema</a:t>
            </a:r>
            <a:endParaRPr lang="es-ES" dirty="0"/>
          </a:p>
        </p:txBody>
      </p:sp>
      <p:sp>
        <p:nvSpPr>
          <p:cNvPr id="13" name="Rectángulo 12"/>
          <p:cNvSpPr/>
          <p:nvPr/>
        </p:nvSpPr>
        <p:spPr>
          <a:xfrm>
            <a:off x="604434" y="2917747"/>
            <a:ext cx="5082746" cy="1170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Definir un proceso para construir progresivamente la solución del problema; Modelar el problema y su solución para que esto sea posible</a:t>
            </a:r>
            <a:endParaRPr lang="es-ES" dirty="0"/>
          </a:p>
        </p:txBody>
      </p:sp>
      <p:sp>
        <p:nvSpPr>
          <p:cNvPr id="14" name="Rectángulo 13"/>
          <p:cNvSpPr/>
          <p:nvPr/>
        </p:nvSpPr>
        <p:spPr>
          <a:xfrm>
            <a:off x="604434" y="4477036"/>
            <a:ext cx="5082746" cy="7578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Identificar cómo terminar la recursión: problema de solución directa o con resultado conocido</a:t>
            </a:r>
            <a:endParaRPr lang="es-ES" dirty="0"/>
          </a:p>
        </p:txBody>
      </p:sp>
      <p:sp>
        <p:nvSpPr>
          <p:cNvPr id="15" name="Rectángulo 14"/>
          <p:cNvSpPr/>
          <p:nvPr/>
        </p:nvSpPr>
        <p:spPr>
          <a:xfrm>
            <a:off x="6805485" y="1858132"/>
            <a:ext cx="1845275" cy="48965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s-ES" dirty="0" smtClean="0"/>
              <a:t>Factorial de N</a:t>
            </a:r>
            <a:endParaRPr lang="es-ES" dirty="0"/>
          </a:p>
        </p:txBody>
      </p:sp>
      <p:sp>
        <p:nvSpPr>
          <p:cNvPr id="16" name="Rectángulo 15"/>
          <p:cNvSpPr/>
          <p:nvPr/>
        </p:nvSpPr>
        <p:spPr>
          <a:xfrm>
            <a:off x="7728123" y="2599537"/>
            <a:ext cx="2569176" cy="48965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s-ES" dirty="0" smtClean="0"/>
              <a:t>Si N es igual a 1</a:t>
            </a:r>
            <a:endParaRPr lang="es-ES" dirty="0"/>
          </a:p>
        </p:txBody>
      </p:sp>
      <p:sp>
        <p:nvSpPr>
          <p:cNvPr id="17" name="Rectángulo 16"/>
          <p:cNvSpPr/>
          <p:nvPr/>
        </p:nvSpPr>
        <p:spPr>
          <a:xfrm>
            <a:off x="7728122" y="3797642"/>
            <a:ext cx="2569176" cy="48965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s-ES" dirty="0" smtClean="0"/>
              <a:t>De lo contrario</a:t>
            </a:r>
            <a:endParaRPr lang="es-ES" dirty="0"/>
          </a:p>
        </p:txBody>
      </p:sp>
      <p:sp>
        <p:nvSpPr>
          <p:cNvPr id="18" name="Rectángulo 17"/>
          <p:cNvSpPr/>
          <p:nvPr/>
        </p:nvSpPr>
        <p:spPr>
          <a:xfrm>
            <a:off x="8650760" y="3198589"/>
            <a:ext cx="3203489" cy="48965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s-ES" dirty="0" smtClean="0"/>
              <a:t>Retornar 1</a:t>
            </a:r>
            <a:endParaRPr lang="es-ES" dirty="0"/>
          </a:p>
        </p:txBody>
      </p:sp>
      <p:sp>
        <p:nvSpPr>
          <p:cNvPr id="19" name="Rectángulo 18"/>
          <p:cNvSpPr/>
          <p:nvPr/>
        </p:nvSpPr>
        <p:spPr>
          <a:xfrm>
            <a:off x="8650760" y="4396694"/>
            <a:ext cx="3203489" cy="48965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s-ES" dirty="0" smtClean="0"/>
              <a:t>Retornar N * Factorial ( N – 1 )</a:t>
            </a:r>
            <a:endParaRPr lang="es-ES" dirty="0"/>
          </a:p>
        </p:txBody>
      </p:sp>
      <p:cxnSp>
        <p:nvCxnSpPr>
          <p:cNvPr id="5" name="Conector recto de flecha 4"/>
          <p:cNvCxnSpPr>
            <a:stCxn id="12" idx="3"/>
          </p:cNvCxnSpPr>
          <p:nvPr/>
        </p:nvCxnSpPr>
        <p:spPr>
          <a:xfrm>
            <a:off x="5687180" y="2150077"/>
            <a:ext cx="5771652" cy="22466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cto de flecha 19"/>
          <p:cNvCxnSpPr>
            <a:stCxn id="13" idx="3"/>
            <a:endCxn id="19" idx="1"/>
          </p:cNvCxnSpPr>
          <p:nvPr/>
        </p:nvCxnSpPr>
        <p:spPr>
          <a:xfrm>
            <a:off x="5687180" y="3503027"/>
            <a:ext cx="2963580" cy="11384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de flecha 21"/>
          <p:cNvCxnSpPr>
            <a:stCxn id="14" idx="3"/>
            <a:endCxn id="16" idx="1"/>
          </p:cNvCxnSpPr>
          <p:nvPr/>
        </p:nvCxnSpPr>
        <p:spPr>
          <a:xfrm flipV="1">
            <a:off x="5687180" y="2844363"/>
            <a:ext cx="2040943" cy="20116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5351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smtClean="0"/>
              <a:t>Funcionamiento de un algoritmo recursivo</a:t>
            </a:r>
            <a:endParaRPr lang="es-E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995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El algoritmo recursivo del Factorial</a:t>
            </a:r>
            <a:endParaRPr lang="es-ES" dirty="0"/>
          </a:p>
        </p:txBody>
      </p:sp>
      <p:sp>
        <p:nvSpPr>
          <p:cNvPr id="15" name="Rectángulo 14"/>
          <p:cNvSpPr/>
          <p:nvPr/>
        </p:nvSpPr>
        <p:spPr>
          <a:xfrm>
            <a:off x="79272" y="1487428"/>
            <a:ext cx="1845275" cy="48965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s-ES" dirty="0" smtClean="0"/>
              <a:t>Factorial de N</a:t>
            </a:r>
            <a:endParaRPr lang="es-ES" dirty="0"/>
          </a:p>
        </p:txBody>
      </p:sp>
      <p:sp>
        <p:nvSpPr>
          <p:cNvPr id="16" name="Rectángulo 15"/>
          <p:cNvSpPr/>
          <p:nvPr/>
        </p:nvSpPr>
        <p:spPr>
          <a:xfrm>
            <a:off x="1001910" y="2228833"/>
            <a:ext cx="2569176" cy="48965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s-ES" dirty="0" smtClean="0"/>
              <a:t>Si N es igual a 1</a:t>
            </a:r>
            <a:endParaRPr lang="es-ES" dirty="0"/>
          </a:p>
        </p:txBody>
      </p:sp>
      <p:sp>
        <p:nvSpPr>
          <p:cNvPr id="17" name="Rectángulo 16"/>
          <p:cNvSpPr/>
          <p:nvPr/>
        </p:nvSpPr>
        <p:spPr>
          <a:xfrm>
            <a:off x="1001909" y="3426938"/>
            <a:ext cx="2569176" cy="48965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s-ES" dirty="0" smtClean="0"/>
              <a:t>De lo contrario</a:t>
            </a:r>
            <a:endParaRPr lang="es-ES" dirty="0"/>
          </a:p>
        </p:txBody>
      </p:sp>
      <p:sp>
        <p:nvSpPr>
          <p:cNvPr id="18" name="Rectángulo 17"/>
          <p:cNvSpPr/>
          <p:nvPr/>
        </p:nvSpPr>
        <p:spPr>
          <a:xfrm>
            <a:off x="1924547" y="2827885"/>
            <a:ext cx="3203489" cy="48965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s-ES" dirty="0" smtClean="0"/>
              <a:t>Retornar 1</a:t>
            </a:r>
            <a:endParaRPr lang="es-ES" dirty="0"/>
          </a:p>
        </p:txBody>
      </p:sp>
      <p:sp>
        <p:nvSpPr>
          <p:cNvPr id="19" name="Rectángulo 18"/>
          <p:cNvSpPr/>
          <p:nvPr/>
        </p:nvSpPr>
        <p:spPr>
          <a:xfrm>
            <a:off x="1924547" y="4025990"/>
            <a:ext cx="3203489" cy="48965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s-ES" dirty="0" smtClean="0"/>
              <a:t>Retornar N * Factorial ( N – 1 )</a:t>
            </a:r>
            <a:endParaRPr lang="es-ES" dirty="0"/>
          </a:p>
        </p:txBody>
      </p:sp>
      <p:sp>
        <p:nvSpPr>
          <p:cNvPr id="21" name="Rectángulo 20"/>
          <p:cNvSpPr/>
          <p:nvPr/>
        </p:nvSpPr>
        <p:spPr>
          <a:xfrm>
            <a:off x="5907543" y="1487428"/>
            <a:ext cx="1102857" cy="48965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s-ES" sz="1600" dirty="0" smtClean="0"/>
              <a:t>Factorial 5</a:t>
            </a:r>
            <a:endParaRPr lang="es-ES" sz="1600" dirty="0"/>
          </a:p>
        </p:txBody>
      </p:sp>
      <p:sp>
        <p:nvSpPr>
          <p:cNvPr id="23" name="Rectángulo 22"/>
          <p:cNvSpPr/>
          <p:nvPr/>
        </p:nvSpPr>
        <p:spPr>
          <a:xfrm>
            <a:off x="5907543" y="2225604"/>
            <a:ext cx="1102857" cy="48965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s-ES" sz="1600" dirty="0" smtClean="0"/>
              <a:t>5 *</a:t>
            </a:r>
            <a:endParaRPr lang="es-ES" sz="1600" dirty="0"/>
          </a:p>
        </p:txBody>
      </p:sp>
      <p:sp>
        <p:nvSpPr>
          <p:cNvPr id="25" name="Rectángulo 24"/>
          <p:cNvSpPr/>
          <p:nvPr/>
        </p:nvSpPr>
        <p:spPr>
          <a:xfrm>
            <a:off x="7114386" y="2225604"/>
            <a:ext cx="1102857" cy="48965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s-ES" sz="1600" dirty="0" smtClean="0"/>
              <a:t>Factorial 4</a:t>
            </a:r>
            <a:endParaRPr lang="es-ES" sz="1600" dirty="0"/>
          </a:p>
        </p:txBody>
      </p:sp>
      <p:sp>
        <p:nvSpPr>
          <p:cNvPr id="45" name="Rectángulo 44"/>
          <p:cNvSpPr/>
          <p:nvPr/>
        </p:nvSpPr>
        <p:spPr>
          <a:xfrm>
            <a:off x="10441967" y="1487428"/>
            <a:ext cx="1102857" cy="48965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s-ES" sz="1600" dirty="0" smtClean="0"/>
              <a:t>N = 5</a:t>
            </a:r>
            <a:endParaRPr lang="es-ES" sz="1600" dirty="0"/>
          </a:p>
        </p:txBody>
      </p:sp>
      <p:sp>
        <p:nvSpPr>
          <p:cNvPr id="46" name="Rectángulo 45"/>
          <p:cNvSpPr/>
          <p:nvPr/>
        </p:nvSpPr>
        <p:spPr>
          <a:xfrm>
            <a:off x="10441966" y="2225604"/>
            <a:ext cx="1102857" cy="48965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s-ES" sz="1600" dirty="0" smtClean="0"/>
              <a:t>N = </a:t>
            </a:r>
            <a:r>
              <a:rPr lang="es-ES" sz="1600" dirty="0"/>
              <a:t>4</a:t>
            </a:r>
          </a:p>
        </p:txBody>
      </p:sp>
      <p:sp>
        <p:nvSpPr>
          <p:cNvPr id="4" name="Flecha abajo 3"/>
          <p:cNvSpPr/>
          <p:nvPr/>
        </p:nvSpPr>
        <p:spPr>
          <a:xfrm>
            <a:off x="10761704" y="3196278"/>
            <a:ext cx="463379" cy="4425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96925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5" grpId="0" animBg="1"/>
      <p:bldP spid="46" grpId="0" animBg="1"/>
      <p:bldP spid="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El algoritmo recursivo del Factorial</a:t>
            </a:r>
            <a:endParaRPr lang="es-ES" dirty="0"/>
          </a:p>
        </p:txBody>
      </p:sp>
      <p:sp>
        <p:nvSpPr>
          <p:cNvPr id="15" name="Rectángulo 14"/>
          <p:cNvSpPr/>
          <p:nvPr/>
        </p:nvSpPr>
        <p:spPr>
          <a:xfrm>
            <a:off x="79272" y="1487428"/>
            <a:ext cx="1845275" cy="48965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s-ES" dirty="0" smtClean="0"/>
              <a:t>Factorial de N</a:t>
            </a:r>
            <a:endParaRPr lang="es-ES" dirty="0"/>
          </a:p>
        </p:txBody>
      </p:sp>
      <p:sp>
        <p:nvSpPr>
          <p:cNvPr id="16" name="Rectángulo 15"/>
          <p:cNvSpPr/>
          <p:nvPr/>
        </p:nvSpPr>
        <p:spPr>
          <a:xfrm>
            <a:off x="1001910" y="2228833"/>
            <a:ext cx="2569176" cy="48965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s-ES" dirty="0" smtClean="0"/>
              <a:t>Si N es igual a 1</a:t>
            </a:r>
            <a:endParaRPr lang="es-ES" dirty="0"/>
          </a:p>
        </p:txBody>
      </p:sp>
      <p:sp>
        <p:nvSpPr>
          <p:cNvPr id="17" name="Rectángulo 16"/>
          <p:cNvSpPr/>
          <p:nvPr/>
        </p:nvSpPr>
        <p:spPr>
          <a:xfrm>
            <a:off x="1001909" y="3426938"/>
            <a:ext cx="2569176" cy="48965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s-ES" dirty="0" smtClean="0"/>
              <a:t>De lo contrario</a:t>
            </a:r>
            <a:endParaRPr lang="es-ES" dirty="0"/>
          </a:p>
        </p:txBody>
      </p:sp>
      <p:sp>
        <p:nvSpPr>
          <p:cNvPr id="18" name="Rectángulo 17"/>
          <p:cNvSpPr/>
          <p:nvPr/>
        </p:nvSpPr>
        <p:spPr>
          <a:xfrm>
            <a:off x="1924547" y="2827885"/>
            <a:ext cx="3203489" cy="48965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s-ES" dirty="0" smtClean="0"/>
              <a:t>Retornar 1</a:t>
            </a:r>
            <a:endParaRPr lang="es-ES" dirty="0"/>
          </a:p>
        </p:txBody>
      </p:sp>
      <p:sp>
        <p:nvSpPr>
          <p:cNvPr id="19" name="Rectángulo 18"/>
          <p:cNvSpPr/>
          <p:nvPr/>
        </p:nvSpPr>
        <p:spPr>
          <a:xfrm>
            <a:off x="1924547" y="4025990"/>
            <a:ext cx="3203489" cy="48965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s-ES" dirty="0" smtClean="0"/>
              <a:t>Retornar N * Factorial ( N – 1 )</a:t>
            </a:r>
            <a:endParaRPr lang="es-ES" dirty="0"/>
          </a:p>
        </p:txBody>
      </p:sp>
      <p:sp>
        <p:nvSpPr>
          <p:cNvPr id="21" name="Rectángulo 20"/>
          <p:cNvSpPr/>
          <p:nvPr/>
        </p:nvSpPr>
        <p:spPr>
          <a:xfrm>
            <a:off x="5907543" y="1487428"/>
            <a:ext cx="1102857" cy="48965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s-ES" sz="1600" dirty="0" smtClean="0"/>
              <a:t>Factorial 5</a:t>
            </a:r>
            <a:endParaRPr lang="es-ES" sz="1600" dirty="0"/>
          </a:p>
        </p:txBody>
      </p:sp>
      <p:sp>
        <p:nvSpPr>
          <p:cNvPr id="23" name="Rectángulo 22"/>
          <p:cNvSpPr/>
          <p:nvPr/>
        </p:nvSpPr>
        <p:spPr>
          <a:xfrm>
            <a:off x="5907543" y="2225604"/>
            <a:ext cx="1102857" cy="48965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s-ES" sz="1600" dirty="0" smtClean="0"/>
              <a:t>5 *</a:t>
            </a:r>
            <a:endParaRPr lang="es-ES" sz="1600" dirty="0"/>
          </a:p>
        </p:txBody>
      </p:sp>
      <p:sp>
        <p:nvSpPr>
          <p:cNvPr id="25" name="Rectángulo 24"/>
          <p:cNvSpPr/>
          <p:nvPr/>
        </p:nvSpPr>
        <p:spPr>
          <a:xfrm>
            <a:off x="7114386" y="2225604"/>
            <a:ext cx="1102857" cy="48965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s-ES" sz="1600" dirty="0" smtClean="0"/>
              <a:t>Factorial 4</a:t>
            </a:r>
            <a:endParaRPr lang="es-ES" sz="1600" dirty="0"/>
          </a:p>
        </p:txBody>
      </p:sp>
      <p:sp>
        <p:nvSpPr>
          <p:cNvPr id="26" name="Rectángulo 25"/>
          <p:cNvSpPr/>
          <p:nvPr/>
        </p:nvSpPr>
        <p:spPr>
          <a:xfrm>
            <a:off x="5907543" y="2827885"/>
            <a:ext cx="1102857" cy="48965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s-ES" sz="1600" dirty="0" smtClean="0"/>
              <a:t>5 *</a:t>
            </a:r>
            <a:endParaRPr lang="es-ES" sz="1600" dirty="0"/>
          </a:p>
        </p:txBody>
      </p:sp>
      <p:sp>
        <p:nvSpPr>
          <p:cNvPr id="27" name="Rectángulo 26"/>
          <p:cNvSpPr/>
          <p:nvPr/>
        </p:nvSpPr>
        <p:spPr>
          <a:xfrm>
            <a:off x="7114386" y="2827885"/>
            <a:ext cx="1102857" cy="48965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s-ES" sz="1600" dirty="0" smtClean="0"/>
              <a:t>4 *</a:t>
            </a:r>
            <a:endParaRPr lang="es-ES" sz="1600" dirty="0"/>
          </a:p>
        </p:txBody>
      </p:sp>
      <p:sp>
        <p:nvSpPr>
          <p:cNvPr id="28" name="Rectángulo 27"/>
          <p:cNvSpPr/>
          <p:nvPr/>
        </p:nvSpPr>
        <p:spPr>
          <a:xfrm>
            <a:off x="8321229" y="2827885"/>
            <a:ext cx="1102857" cy="48965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s-ES" sz="1600" dirty="0" smtClean="0"/>
              <a:t>Factorial 3</a:t>
            </a:r>
            <a:endParaRPr lang="es-ES" sz="1600" dirty="0"/>
          </a:p>
        </p:txBody>
      </p:sp>
      <p:sp>
        <p:nvSpPr>
          <p:cNvPr id="29" name="Rectángulo 28"/>
          <p:cNvSpPr/>
          <p:nvPr/>
        </p:nvSpPr>
        <p:spPr>
          <a:xfrm>
            <a:off x="5907543" y="3426938"/>
            <a:ext cx="1102857" cy="48965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s-ES" sz="1600" dirty="0" smtClean="0"/>
              <a:t>5 *</a:t>
            </a:r>
            <a:endParaRPr lang="es-ES" sz="1600" dirty="0"/>
          </a:p>
        </p:txBody>
      </p:sp>
      <p:sp>
        <p:nvSpPr>
          <p:cNvPr id="30" name="Rectángulo 29"/>
          <p:cNvSpPr/>
          <p:nvPr/>
        </p:nvSpPr>
        <p:spPr>
          <a:xfrm>
            <a:off x="7114386" y="3426938"/>
            <a:ext cx="1102857" cy="48965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s-ES" sz="1600" dirty="0" smtClean="0"/>
              <a:t>4 *</a:t>
            </a:r>
            <a:endParaRPr lang="es-ES" sz="1600" dirty="0"/>
          </a:p>
        </p:txBody>
      </p:sp>
      <p:sp>
        <p:nvSpPr>
          <p:cNvPr id="31" name="Rectángulo 30"/>
          <p:cNvSpPr/>
          <p:nvPr/>
        </p:nvSpPr>
        <p:spPr>
          <a:xfrm>
            <a:off x="8321229" y="3426938"/>
            <a:ext cx="1102857" cy="48965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s-ES" sz="1600" dirty="0" smtClean="0"/>
              <a:t>3 *</a:t>
            </a:r>
            <a:endParaRPr lang="es-ES" sz="1600" dirty="0"/>
          </a:p>
        </p:txBody>
      </p:sp>
      <p:sp>
        <p:nvSpPr>
          <p:cNvPr id="32" name="Rectángulo 31"/>
          <p:cNvSpPr/>
          <p:nvPr/>
        </p:nvSpPr>
        <p:spPr>
          <a:xfrm>
            <a:off x="9528072" y="3426938"/>
            <a:ext cx="1102857" cy="48965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s-ES" sz="1600" dirty="0" smtClean="0"/>
              <a:t>Factorial 2</a:t>
            </a:r>
            <a:endParaRPr lang="es-ES" sz="1600" dirty="0"/>
          </a:p>
        </p:txBody>
      </p:sp>
      <p:sp>
        <p:nvSpPr>
          <p:cNvPr id="33" name="Rectángulo 32"/>
          <p:cNvSpPr/>
          <p:nvPr/>
        </p:nvSpPr>
        <p:spPr>
          <a:xfrm>
            <a:off x="5907543" y="4025990"/>
            <a:ext cx="1102857" cy="48965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s-ES" sz="1600" dirty="0" smtClean="0"/>
              <a:t>5 *</a:t>
            </a:r>
            <a:endParaRPr lang="es-ES" sz="1600" dirty="0"/>
          </a:p>
        </p:txBody>
      </p:sp>
      <p:sp>
        <p:nvSpPr>
          <p:cNvPr id="34" name="Rectángulo 33"/>
          <p:cNvSpPr/>
          <p:nvPr/>
        </p:nvSpPr>
        <p:spPr>
          <a:xfrm>
            <a:off x="7114386" y="4025990"/>
            <a:ext cx="1102857" cy="48965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s-ES" sz="1600" dirty="0" smtClean="0"/>
              <a:t>4 *</a:t>
            </a:r>
            <a:endParaRPr lang="es-ES" sz="1600" dirty="0"/>
          </a:p>
        </p:txBody>
      </p:sp>
      <p:sp>
        <p:nvSpPr>
          <p:cNvPr id="35" name="Rectángulo 34"/>
          <p:cNvSpPr/>
          <p:nvPr/>
        </p:nvSpPr>
        <p:spPr>
          <a:xfrm>
            <a:off x="8321229" y="4025990"/>
            <a:ext cx="1102857" cy="48965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s-ES" sz="1600" dirty="0" smtClean="0"/>
              <a:t>3 *</a:t>
            </a:r>
            <a:endParaRPr lang="es-ES" sz="1600" dirty="0"/>
          </a:p>
        </p:txBody>
      </p:sp>
      <p:sp>
        <p:nvSpPr>
          <p:cNvPr id="36" name="Rectángulo 35"/>
          <p:cNvSpPr/>
          <p:nvPr/>
        </p:nvSpPr>
        <p:spPr>
          <a:xfrm>
            <a:off x="9528072" y="4025990"/>
            <a:ext cx="1102857" cy="48965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s-ES" sz="1600" dirty="0" smtClean="0"/>
              <a:t>2 *</a:t>
            </a:r>
            <a:endParaRPr lang="es-ES" sz="1600" dirty="0"/>
          </a:p>
        </p:txBody>
      </p:sp>
      <p:sp>
        <p:nvSpPr>
          <p:cNvPr id="37" name="Rectángulo 36"/>
          <p:cNvSpPr/>
          <p:nvPr/>
        </p:nvSpPr>
        <p:spPr>
          <a:xfrm>
            <a:off x="10734915" y="4025990"/>
            <a:ext cx="1102857" cy="48965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s-ES" sz="1600" dirty="0" smtClean="0"/>
              <a:t>Factorial 1</a:t>
            </a:r>
            <a:endParaRPr lang="es-ES" sz="1600" dirty="0"/>
          </a:p>
        </p:txBody>
      </p:sp>
      <p:sp>
        <p:nvSpPr>
          <p:cNvPr id="45" name="Rectángulo 44"/>
          <p:cNvSpPr/>
          <p:nvPr/>
        </p:nvSpPr>
        <p:spPr>
          <a:xfrm>
            <a:off x="10734914" y="5067277"/>
            <a:ext cx="1102857" cy="48965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s-ES" sz="1600" dirty="0" smtClean="0"/>
              <a:t>Return 1</a:t>
            </a:r>
            <a:endParaRPr lang="es-ES" sz="1600" dirty="0"/>
          </a:p>
        </p:txBody>
      </p:sp>
      <p:sp>
        <p:nvSpPr>
          <p:cNvPr id="46" name="Flecha derecha 45"/>
          <p:cNvSpPr/>
          <p:nvPr/>
        </p:nvSpPr>
        <p:spPr>
          <a:xfrm>
            <a:off x="5907543" y="4687330"/>
            <a:ext cx="5930229" cy="197708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7" name="Flecha abajo 46"/>
          <p:cNvSpPr/>
          <p:nvPr/>
        </p:nvSpPr>
        <p:spPr>
          <a:xfrm rot="10800000">
            <a:off x="9847810" y="5090837"/>
            <a:ext cx="463379" cy="44253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48197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45" grpId="0" animBg="1"/>
      <p:bldP spid="46" grpId="0" animBg="1"/>
      <p:bldP spid="4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El algoritmo recursivo del Factorial</a:t>
            </a:r>
            <a:endParaRPr lang="es-ES" dirty="0"/>
          </a:p>
        </p:txBody>
      </p:sp>
      <p:sp>
        <p:nvSpPr>
          <p:cNvPr id="15" name="Rectángulo 14"/>
          <p:cNvSpPr/>
          <p:nvPr/>
        </p:nvSpPr>
        <p:spPr>
          <a:xfrm>
            <a:off x="79272" y="1487428"/>
            <a:ext cx="1845275" cy="48965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s-ES" dirty="0" smtClean="0"/>
              <a:t>Factorial de N</a:t>
            </a:r>
            <a:endParaRPr lang="es-ES" dirty="0"/>
          </a:p>
        </p:txBody>
      </p:sp>
      <p:sp>
        <p:nvSpPr>
          <p:cNvPr id="16" name="Rectángulo 15"/>
          <p:cNvSpPr/>
          <p:nvPr/>
        </p:nvSpPr>
        <p:spPr>
          <a:xfrm>
            <a:off x="1001910" y="2228833"/>
            <a:ext cx="2569176" cy="48965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s-ES" dirty="0" smtClean="0"/>
              <a:t>Si N es igual a 1</a:t>
            </a:r>
            <a:endParaRPr lang="es-ES" dirty="0"/>
          </a:p>
        </p:txBody>
      </p:sp>
      <p:sp>
        <p:nvSpPr>
          <p:cNvPr id="17" name="Rectángulo 16"/>
          <p:cNvSpPr/>
          <p:nvPr/>
        </p:nvSpPr>
        <p:spPr>
          <a:xfrm>
            <a:off x="1001909" y="3426938"/>
            <a:ext cx="2569176" cy="48965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s-ES" dirty="0" smtClean="0"/>
              <a:t>De lo contrario</a:t>
            </a:r>
            <a:endParaRPr lang="es-ES" dirty="0"/>
          </a:p>
        </p:txBody>
      </p:sp>
      <p:sp>
        <p:nvSpPr>
          <p:cNvPr id="18" name="Rectángulo 17"/>
          <p:cNvSpPr/>
          <p:nvPr/>
        </p:nvSpPr>
        <p:spPr>
          <a:xfrm>
            <a:off x="1924547" y="2827885"/>
            <a:ext cx="3203489" cy="48965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s-ES" dirty="0" smtClean="0"/>
              <a:t>Retornar 1</a:t>
            </a:r>
            <a:endParaRPr lang="es-ES" dirty="0"/>
          </a:p>
        </p:txBody>
      </p:sp>
      <p:sp>
        <p:nvSpPr>
          <p:cNvPr id="19" name="Rectángulo 18"/>
          <p:cNvSpPr/>
          <p:nvPr/>
        </p:nvSpPr>
        <p:spPr>
          <a:xfrm>
            <a:off x="1924547" y="4025990"/>
            <a:ext cx="3203489" cy="48965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s-ES" dirty="0" smtClean="0"/>
              <a:t>Retornar N * Factorial ( N – 1 )</a:t>
            </a:r>
            <a:endParaRPr lang="es-ES" dirty="0"/>
          </a:p>
        </p:txBody>
      </p:sp>
      <p:sp>
        <p:nvSpPr>
          <p:cNvPr id="21" name="Rectángulo 20"/>
          <p:cNvSpPr/>
          <p:nvPr/>
        </p:nvSpPr>
        <p:spPr>
          <a:xfrm>
            <a:off x="5907543" y="1487428"/>
            <a:ext cx="1102857" cy="48965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s-ES" sz="1600" dirty="0" smtClean="0"/>
              <a:t>Factorial 5</a:t>
            </a:r>
            <a:endParaRPr lang="es-ES" sz="1600" dirty="0"/>
          </a:p>
        </p:txBody>
      </p:sp>
      <p:sp>
        <p:nvSpPr>
          <p:cNvPr id="23" name="Rectángulo 22"/>
          <p:cNvSpPr/>
          <p:nvPr/>
        </p:nvSpPr>
        <p:spPr>
          <a:xfrm>
            <a:off x="5907543" y="2225604"/>
            <a:ext cx="1102857" cy="48965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s-ES" sz="1600" dirty="0" smtClean="0"/>
              <a:t>5 *</a:t>
            </a:r>
            <a:endParaRPr lang="es-ES" sz="1600" dirty="0"/>
          </a:p>
        </p:txBody>
      </p:sp>
      <p:sp>
        <p:nvSpPr>
          <p:cNvPr id="25" name="Rectángulo 24"/>
          <p:cNvSpPr/>
          <p:nvPr/>
        </p:nvSpPr>
        <p:spPr>
          <a:xfrm>
            <a:off x="7114386" y="2225604"/>
            <a:ext cx="1102857" cy="48965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s-ES" sz="1600" dirty="0" smtClean="0"/>
              <a:t>Factorial 4</a:t>
            </a:r>
            <a:endParaRPr lang="es-ES" sz="1600" dirty="0"/>
          </a:p>
        </p:txBody>
      </p:sp>
      <p:sp>
        <p:nvSpPr>
          <p:cNvPr id="26" name="Rectángulo 25"/>
          <p:cNvSpPr/>
          <p:nvPr/>
        </p:nvSpPr>
        <p:spPr>
          <a:xfrm>
            <a:off x="5907543" y="2827885"/>
            <a:ext cx="1102857" cy="48965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s-ES" sz="1600" dirty="0" smtClean="0"/>
              <a:t>5 *</a:t>
            </a:r>
            <a:endParaRPr lang="es-ES" sz="1600" dirty="0"/>
          </a:p>
        </p:txBody>
      </p:sp>
      <p:sp>
        <p:nvSpPr>
          <p:cNvPr id="27" name="Rectángulo 26"/>
          <p:cNvSpPr/>
          <p:nvPr/>
        </p:nvSpPr>
        <p:spPr>
          <a:xfrm>
            <a:off x="7114386" y="2827885"/>
            <a:ext cx="1102857" cy="48965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s-ES" sz="1600" dirty="0" smtClean="0"/>
              <a:t>4 *</a:t>
            </a:r>
            <a:endParaRPr lang="es-ES" sz="1600" dirty="0"/>
          </a:p>
        </p:txBody>
      </p:sp>
      <p:sp>
        <p:nvSpPr>
          <p:cNvPr id="28" name="Rectángulo 27"/>
          <p:cNvSpPr/>
          <p:nvPr/>
        </p:nvSpPr>
        <p:spPr>
          <a:xfrm>
            <a:off x="8321229" y="2827885"/>
            <a:ext cx="1102857" cy="48965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s-ES" sz="1600" dirty="0" smtClean="0"/>
              <a:t>Factorial 3</a:t>
            </a:r>
            <a:endParaRPr lang="es-ES" sz="1600" dirty="0"/>
          </a:p>
        </p:txBody>
      </p:sp>
      <p:sp>
        <p:nvSpPr>
          <p:cNvPr id="29" name="Rectángulo 28"/>
          <p:cNvSpPr/>
          <p:nvPr/>
        </p:nvSpPr>
        <p:spPr>
          <a:xfrm>
            <a:off x="5907543" y="3426938"/>
            <a:ext cx="1102857" cy="48965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s-ES" sz="1600" dirty="0" smtClean="0"/>
              <a:t>5 *</a:t>
            </a:r>
            <a:endParaRPr lang="es-ES" sz="1600" dirty="0"/>
          </a:p>
        </p:txBody>
      </p:sp>
      <p:sp>
        <p:nvSpPr>
          <p:cNvPr id="30" name="Rectángulo 29"/>
          <p:cNvSpPr/>
          <p:nvPr/>
        </p:nvSpPr>
        <p:spPr>
          <a:xfrm>
            <a:off x="7114386" y="3426938"/>
            <a:ext cx="1102857" cy="48965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s-ES" sz="1600" dirty="0" smtClean="0"/>
              <a:t>4 *</a:t>
            </a:r>
            <a:endParaRPr lang="es-ES" sz="1600" dirty="0"/>
          </a:p>
        </p:txBody>
      </p:sp>
      <p:sp>
        <p:nvSpPr>
          <p:cNvPr id="31" name="Rectángulo 30"/>
          <p:cNvSpPr/>
          <p:nvPr/>
        </p:nvSpPr>
        <p:spPr>
          <a:xfrm>
            <a:off x="8321229" y="3426938"/>
            <a:ext cx="1102857" cy="48965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s-ES" sz="1600" dirty="0" smtClean="0"/>
              <a:t>3 *</a:t>
            </a:r>
            <a:endParaRPr lang="es-ES" sz="1600" dirty="0"/>
          </a:p>
        </p:txBody>
      </p:sp>
      <p:sp>
        <p:nvSpPr>
          <p:cNvPr id="32" name="Rectángulo 31"/>
          <p:cNvSpPr/>
          <p:nvPr/>
        </p:nvSpPr>
        <p:spPr>
          <a:xfrm>
            <a:off x="9528072" y="3426938"/>
            <a:ext cx="1102857" cy="48965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s-ES" sz="1600" dirty="0" smtClean="0"/>
              <a:t>Factorial 2</a:t>
            </a:r>
            <a:endParaRPr lang="es-ES" sz="1600" dirty="0"/>
          </a:p>
        </p:txBody>
      </p:sp>
      <p:sp>
        <p:nvSpPr>
          <p:cNvPr id="33" name="Rectángulo 32"/>
          <p:cNvSpPr/>
          <p:nvPr/>
        </p:nvSpPr>
        <p:spPr>
          <a:xfrm>
            <a:off x="5907543" y="4025990"/>
            <a:ext cx="1102857" cy="48965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s-ES" sz="1600" dirty="0" smtClean="0"/>
              <a:t>5 *</a:t>
            </a:r>
            <a:endParaRPr lang="es-ES" sz="1600" dirty="0"/>
          </a:p>
        </p:txBody>
      </p:sp>
      <p:sp>
        <p:nvSpPr>
          <p:cNvPr id="34" name="Rectángulo 33"/>
          <p:cNvSpPr/>
          <p:nvPr/>
        </p:nvSpPr>
        <p:spPr>
          <a:xfrm>
            <a:off x="7114386" y="4025990"/>
            <a:ext cx="1102857" cy="48965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s-ES" sz="1600" dirty="0" smtClean="0"/>
              <a:t>4 *</a:t>
            </a:r>
            <a:endParaRPr lang="es-ES" sz="1600" dirty="0"/>
          </a:p>
        </p:txBody>
      </p:sp>
      <p:sp>
        <p:nvSpPr>
          <p:cNvPr id="35" name="Rectángulo 34"/>
          <p:cNvSpPr/>
          <p:nvPr/>
        </p:nvSpPr>
        <p:spPr>
          <a:xfrm>
            <a:off x="8321229" y="4025990"/>
            <a:ext cx="1102857" cy="48965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s-ES" sz="1600" dirty="0" smtClean="0"/>
              <a:t>3 *</a:t>
            </a:r>
            <a:endParaRPr lang="es-ES" sz="1600" dirty="0"/>
          </a:p>
        </p:txBody>
      </p:sp>
      <p:sp>
        <p:nvSpPr>
          <p:cNvPr id="36" name="Rectángulo 35"/>
          <p:cNvSpPr/>
          <p:nvPr/>
        </p:nvSpPr>
        <p:spPr>
          <a:xfrm>
            <a:off x="9528072" y="4025990"/>
            <a:ext cx="1102857" cy="48965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s-ES" sz="1600" dirty="0" smtClean="0"/>
              <a:t>2 *</a:t>
            </a:r>
            <a:endParaRPr lang="es-ES" sz="1600" dirty="0"/>
          </a:p>
        </p:txBody>
      </p:sp>
      <p:sp>
        <p:nvSpPr>
          <p:cNvPr id="37" name="Rectángulo 36"/>
          <p:cNvSpPr/>
          <p:nvPr/>
        </p:nvSpPr>
        <p:spPr>
          <a:xfrm>
            <a:off x="10734915" y="4025990"/>
            <a:ext cx="1102857" cy="48965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s-ES" sz="1600" dirty="0" smtClean="0"/>
              <a:t>Factorial 1</a:t>
            </a:r>
            <a:endParaRPr lang="es-ES" sz="1600" dirty="0"/>
          </a:p>
        </p:txBody>
      </p:sp>
      <p:sp>
        <p:nvSpPr>
          <p:cNvPr id="38" name="Rectángulo 37"/>
          <p:cNvSpPr/>
          <p:nvPr/>
        </p:nvSpPr>
        <p:spPr>
          <a:xfrm>
            <a:off x="5907543" y="5042726"/>
            <a:ext cx="1102857" cy="48965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s-ES" sz="1600" dirty="0" smtClean="0"/>
              <a:t>5 *</a:t>
            </a:r>
            <a:endParaRPr lang="es-ES" sz="1600" dirty="0"/>
          </a:p>
        </p:txBody>
      </p:sp>
      <p:sp>
        <p:nvSpPr>
          <p:cNvPr id="39" name="Rectángulo 38"/>
          <p:cNvSpPr/>
          <p:nvPr/>
        </p:nvSpPr>
        <p:spPr>
          <a:xfrm>
            <a:off x="7114386" y="5042726"/>
            <a:ext cx="1102857" cy="48965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s-ES" sz="1600" dirty="0" smtClean="0"/>
              <a:t>4 *</a:t>
            </a:r>
            <a:endParaRPr lang="es-ES" sz="1600" dirty="0"/>
          </a:p>
        </p:txBody>
      </p:sp>
      <p:sp>
        <p:nvSpPr>
          <p:cNvPr id="40" name="Rectángulo 39"/>
          <p:cNvSpPr/>
          <p:nvPr/>
        </p:nvSpPr>
        <p:spPr>
          <a:xfrm>
            <a:off x="8321229" y="5042726"/>
            <a:ext cx="1102857" cy="48965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s-ES" sz="1600" dirty="0" smtClean="0"/>
              <a:t>3 *</a:t>
            </a:r>
            <a:endParaRPr lang="es-ES" sz="1600" dirty="0"/>
          </a:p>
        </p:txBody>
      </p:sp>
      <p:sp>
        <p:nvSpPr>
          <p:cNvPr id="41" name="Rectángulo 40"/>
          <p:cNvSpPr/>
          <p:nvPr/>
        </p:nvSpPr>
        <p:spPr>
          <a:xfrm>
            <a:off x="9528072" y="5042726"/>
            <a:ext cx="1102857" cy="48965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s-ES" sz="1600" dirty="0" smtClean="0"/>
              <a:t>2 *</a:t>
            </a:r>
            <a:endParaRPr lang="es-ES" sz="1600" dirty="0"/>
          </a:p>
        </p:txBody>
      </p:sp>
      <p:sp>
        <p:nvSpPr>
          <p:cNvPr id="42" name="Rectángulo 41"/>
          <p:cNvSpPr/>
          <p:nvPr/>
        </p:nvSpPr>
        <p:spPr>
          <a:xfrm>
            <a:off x="10734915" y="5042726"/>
            <a:ext cx="1102857" cy="48965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s-ES" sz="1600" dirty="0" smtClean="0"/>
              <a:t>1</a:t>
            </a:r>
            <a:endParaRPr lang="es-ES" sz="1600" dirty="0"/>
          </a:p>
        </p:txBody>
      </p:sp>
      <p:sp>
        <p:nvSpPr>
          <p:cNvPr id="43" name="Rectángulo 42"/>
          <p:cNvSpPr/>
          <p:nvPr/>
        </p:nvSpPr>
        <p:spPr>
          <a:xfrm>
            <a:off x="5907543" y="5689396"/>
            <a:ext cx="1102857" cy="48965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s-ES" sz="1600" dirty="0" smtClean="0"/>
              <a:t>120</a:t>
            </a:r>
            <a:endParaRPr lang="es-ES" sz="1600" dirty="0"/>
          </a:p>
        </p:txBody>
      </p:sp>
      <p:sp>
        <p:nvSpPr>
          <p:cNvPr id="3" name="Flecha derecha 2"/>
          <p:cNvSpPr/>
          <p:nvPr/>
        </p:nvSpPr>
        <p:spPr>
          <a:xfrm>
            <a:off x="5907543" y="4687330"/>
            <a:ext cx="5930229" cy="197708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4" name="Flecha derecha 43"/>
          <p:cNvSpPr/>
          <p:nvPr/>
        </p:nvSpPr>
        <p:spPr>
          <a:xfrm rot="10800000">
            <a:off x="5907543" y="6336066"/>
            <a:ext cx="5930229" cy="197708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16190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El algoritmo recursivo del Factorial</a:t>
            </a:r>
            <a:endParaRPr lang="es-ES" dirty="0"/>
          </a:p>
        </p:txBody>
      </p:sp>
      <p:sp>
        <p:nvSpPr>
          <p:cNvPr id="15" name="Rectángulo 14"/>
          <p:cNvSpPr/>
          <p:nvPr/>
        </p:nvSpPr>
        <p:spPr>
          <a:xfrm>
            <a:off x="79272" y="1487428"/>
            <a:ext cx="1845275" cy="48965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s-ES" dirty="0" smtClean="0"/>
              <a:t>Factorial de N</a:t>
            </a:r>
            <a:endParaRPr lang="es-ES" dirty="0"/>
          </a:p>
        </p:txBody>
      </p:sp>
      <p:sp>
        <p:nvSpPr>
          <p:cNvPr id="16" name="Rectángulo 15"/>
          <p:cNvSpPr/>
          <p:nvPr/>
        </p:nvSpPr>
        <p:spPr>
          <a:xfrm>
            <a:off x="1001910" y="2228833"/>
            <a:ext cx="2569176" cy="48965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s-ES" dirty="0" smtClean="0"/>
              <a:t>Si N es igual a 1</a:t>
            </a:r>
            <a:endParaRPr lang="es-ES" dirty="0"/>
          </a:p>
        </p:txBody>
      </p:sp>
      <p:sp>
        <p:nvSpPr>
          <p:cNvPr id="17" name="Rectángulo 16"/>
          <p:cNvSpPr/>
          <p:nvPr/>
        </p:nvSpPr>
        <p:spPr>
          <a:xfrm>
            <a:off x="1001909" y="3426938"/>
            <a:ext cx="2569176" cy="48965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s-ES" dirty="0" smtClean="0"/>
              <a:t>De lo contrario</a:t>
            </a:r>
            <a:endParaRPr lang="es-ES" dirty="0"/>
          </a:p>
        </p:txBody>
      </p:sp>
      <p:sp>
        <p:nvSpPr>
          <p:cNvPr id="18" name="Rectángulo 17"/>
          <p:cNvSpPr/>
          <p:nvPr/>
        </p:nvSpPr>
        <p:spPr>
          <a:xfrm>
            <a:off x="1924547" y="2827885"/>
            <a:ext cx="3203489" cy="48965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s-ES" dirty="0" smtClean="0"/>
              <a:t>Retornar 1</a:t>
            </a:r>
            <a:endParaRPr lang="es-ES" dirty="0"/>
          </a:p>
        </p:txBody>
      </p:sp>
      <p:sp>
        <p:nvSpPr>
          <p:cNvPr id="19" name="Rectángulo 18"/>
          <p:cNvSpPr/>
          <p:nvPr/>
        </p:nvSpPr>
        <p:spPr>
          <a:xfrm>
            <a:off x="1924547" y="4025990"/>
            <a:ext cx="3203489" cy="48965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s-ES" dirty="0" smtClean="0"/>
              <a:t>Retornar N * Factorial ( N – 1 )</a:t>
            </a:r>
            <a:endParaRPr lang="es-ES" dirty="0"/>
          </a:p>
        </p:txBody>
      </p:sp>
      <p:sp>
        <p:nvSpPr>
          <p:cNvPr id="4" name="Flecha abajo 3"/>
          <p:cNvSpPr/>
          <p:nvPr/>
        </p:nvSpPr>
        <p:spPr>
          <a:xfrm>
            <a:off x="5904975" y="3426938"/>
            <a:ext cx="2448191" cy="264434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Descenso</a:t>
            </a:r>
          </a:p>
          <a:p>
            <a:pPr algn="ctr"/>
            <a:r>
              <a:rPr lang="es-ES" dirty="0" smtClean="0"/>
              <a:t>Hasta</a:t>
            </a:r>
          </a:p>
          <a:p>
            <a:pPr algn="ctr"/>
            <a:r>
              <a:rPr lang="es-ES" dirty="0" smtClean="0"/>
              <a:t>Retorno</a:t>
            </a:r>
            <a:endParaRPr lang="es-ES" dirty="0"/>
          </a:p>
        </p:txBody>
      </p:sp>
      <p:sp>
        <p:nvSpPr>
          <p:cNvPr id="5" name="Flecha arriba 4"/>
          <p:cNvSpPr/>
          <p:nvPr/>
        </p:nvSpPr>
        <p:spPr>
          <a:xfrm>
            <a:off x="8902266" y="3426938"/>
            <a:ext cx="2451535" cy="2644346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Ascenso</a:t>
            </a:r>
          </a:p>
          <a:p>
            <a:pPr algn="ctr"/>
            <a:r>
              <a:rPr lang="es-ES" dirty="0" smtClean="0"/>
              <a:t>Generar</a:t>
            </a:r>
          </a:p>
          <a:p>
            <a:pPr algn="ctr"/>
            <a:r>
              <a:rPr lang="es-ES" dirty="0" smtClean="0"/>
              <a:t>Resultado</a:t>
            </a:r>
            <a:endParaRPr lang="es-ES" dirty="0"/>
          </a:p>
        </p:txBody>
      </p:sp>
      <p:sp>
        <p:nvSpPr>
          <p:cNvPr id="6" name="Rectángulo redondeado 5"/>
          <p:cNvSpPr/>
          <p:nvPr/>
        </p:nvSpPr>
        <p:spPr>
          <a:xfrm>
            <a:off x="5979117" y="1620652"/>
            <a:ext cx="2327968" cy="1394502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Es </a:t>
            </a:r>
            <a:r>
              <a:rPr lang="es-ES" b="1" dirty="0"/>
              <a:t>i</a:t>
            </a:r>
            <a:r>
              <a:rPr lang="es-ES" b="1" dirty="0" smtClean="0"/>
              <a:t>ndispensable</a:t>
            </a:r>
          </a:p>
          <a:p>
            <a:pPr algn="ctr"/>
            <a:r>
              <a:rPr lang="es-ES" dirty="0"/>
              <a:t>d</a:t>
            </a:r>
            <a:r>
              <a:rPr lang="es-ES" dirty="0" smtClean="0"/>
              <a:t>efinir un retorno Simple</a:t>
            </a:r>
          </a:p>
          <a:p>
            <a:pPr algn="ctr"/>
            <a:r>
              <a:rPr lang="es-ES" dirty="0"/>
              <a:t>q</a:t>
            </a:r>
            <a:r>
              <a:rPr lang="es-ES" dirty="0" smtClean="0"/>
              <a:t>ue </a:t>
            </a:r>
            <a:r>
              <a:rPr lang="es-ES" b="1" dirty="0" smtClean="0"/>
              <a:t>siempre</a:t>
            </a:r>
            <a:r>
              <a:rPr lang="es-ES" dirty="0" smtClean="0"/>
              <a:t> sea alcanzable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321229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Consideraciones sobre Recursión</a:t>
            </a:r>
            <a:endParaRPr lang="es-ES" dirty="0"/>
          </a:p>
        </p:txBody>
      </p:sp>
      <p:sp>
        <p:nvSpPr>
          <p:cNvPr id="3" name="Rectángulo 2"/>
          <p:cNvSpPr/>
          <p:nvPr/>
        </p:nvSpPr>
        <p:spPr>
          <a:xfrm>
            <a:off x="774358" y="3393989"/>
            <a:ext cx="2108886" cy="104620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Problema</a:t>
            </a:r>
            <a:endParaRPr lang="es-ES" dirty="0"/>
          </a:p>
        </p:txBody>
      </p:sp>
      <p:sp>
        <p:nvSpPr>
          <p:cNvPr id="4" name="Rectángulo 3"/>
          <p:cNvSpPr/>
          <p:nvPr/>
        </p:nvSpPr>
        <p:spPr>
          <a:xfrm>
            <a:off x="3723502" y="4930345"/>
            <a:ext cx="2108886" cy="10462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Solución</a:t>
            </a:r>
          </a:p>
          <a:p>
            <a:pPr algn="ctr"/>
            <a:r>
              <a:rPr lang="es-ES" dirty="0" smtClean="0"/>
              <a:t>Recursiva</a:t>
            </a:r>
            <a:endParaRPr lang="es-ES" dirty="0"/>
          </a:p>
        </p:txBody>
      </p:sp>
      <p:sp>
        <p:nvSpPr>
          <p:cNvPr id="5" name="Rectángulo 4"/>
          <p:cNvSpPr/>
          <p:nvPr/>
        </p:nvSpPr>
        <p:spPr>
          <a:xfrm>
            <a:off x="3723502" y="1952368"/>
            <a:ext cx="2108886" cy="10462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Solución</a:t>
            </a:r>
          </a:p>
          <a:p>
            <a:pPr algn="ctr"/>
            <a:r>
              <a:rPr lang="es-ES" dirty="0" smtClean="0"/>
              <a:t>No Recursiva</a:t>
            </a:r>
            <a:endParaRPr lang="es-ES" dirty="0"/>
          </a:p>
        </p:txBody>
      </p:sp>
      <p:sp>
        <p:nvSpPr>
          <p:cNvPr id="6" name="Flecha izquierda 5"/>
          <p:cNvSpPr/>
          <p:nvPr/>
        </p:nvSpPr>
        <p:spPr>
          <a:xfrm>
            <a:off x="6977448" y="4712042"/>
            <a:ext cx="3995352" cy="1509583"/>
          </a:xfrm>
          <a:prstGeom prst="lef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Funcionamiento más evidente</a:t>
            </a:r>
          </a:p>
          <a:p>
            <a:pPr algn="ctr"/>
            <a:r>
              <a:rPr lang="es-ES" dirty="0" smtClean="0"/>
              <a:t>Programa más </a:t>
            </a:r>
            <a:r>
              <a:rPr lang="es-ES" dirty="0"/>
              <a:t>c</a:t>
            </a:r>
            <a:r>
              <a:rPr lang="es-ES" dirty="0" smtClean="0"/>
              <a:t>omprensible</a:t>
            </a:r>
            <a:endParaRPr lang="es-ES" dirty="0"/>
          </a:p>
        </p:txBody>
      </p:sp>
      <p:cxnSp>
        <p:nvCxnSpPr>
          <p:cNvPr id="8" name="Conector recto de flecha 7"/>
          <p:cNvCxnSpPr>
            <a:stCxn id="3" idx="3"/>
            <a:endCxn id="5" idx="1"/>
          </p:cNvCxnSpPr>
          <p:nvPr/>
        </p:nvCxnSpPr>
        <p:spPr>
          <a:xfrm flipV="1">
            <a:off x="2883244" y="2475471"/>
            <a:ext cx="840258" cy="1441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de flecha 9"/>
          <p:cNvCxnSpPr>
            <a:stCxn id="3" idx="3"/>
            <a:endCxn id="4" idx="1"/>
          </p:cNvCxnSpPr>
          <p:nvPr/>
        </p:nvCxnSpPr>
        <p:spPr>
          <a:xfrm>
            <a:off x="2883244" y="3917092"/>
            <a:ext cx="840258" cy="15363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ángulo 10"/>
          <p:cNvSpPr/>
          <p:nvPr/>
        </p:nvSpPr>
        <p:spPr>
          <a:xfrm>
            <a:off x="3233350" y="6149545"/>
            <a:ext cx="3089189" cy="63431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Entendido el Concepto</a:t>
            </a:r>
          </a:p>
          <a:p>
            <a:pPr algn="ctr"/>
            <a:r>
              <a:rPr lang="es-ES" dirty="0" smtClean="0"/>
              <a:t>En algunos casos tenemos: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65152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1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smtClean="0"/>
              <a:t>El concepto de Backtracking</a:t>
            </a:r>
            <a:endParaRPr lang="es-E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41921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Objetivos de esta Clase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979117" y="1728349"/>
            <a:ext cx="5677931" cy="4351338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smtClean="0"/>
              <a:t>Comprender el concepto Recursión.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smtClean="0"/>
              <a:t>Comprender cómo funciona un algoritmo recursivo.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smtClean="0"/>
              <a:t>Conocer ejemplos de algoritmos recursivos.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smtClean="0"/>
              <a:t>Comprender cómo crear algoritmos recursivos usando Backtracking.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smtClean="0"/>
              <a:t>Conocer un ejemplo de algoritmo que use Backtracking.</a:t>
            </a:r>
          </a:p>
        </p:txBody>
      </p:sp>
      <p:graphicFrame>
        <p:nvGraphicFramePr>
          <p:cNvPr id="6" name="Objeto 5"/>
          <p:cNvGraphicFramePr>
            <a:graphicFrameLocks noChangeAspect="1"/>
          </p:cNvGraphicFramePr>
          <p:nvPr>
            <p:extLst/>
          </p:nvPr>
        </p:nvGraphicFramePr>
        <p:xfrm>
          <a:off x="78713" y="2015152"/>
          <a:ext cx="5688648" cy="37777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1" name="Image" r:id="rId3" imgW="8126640" imgH="5396760" progId="Photoshop.Image.13">
                  <p:embed/>
                </p:oleObj>
              </mc:Choice>
              <mc:Fallback>
                <p:oleObj name="Image" r:id="rId3" imgW="8126640" imgH="539676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8713" y="2015152"/>
                        <a:ext cx="5688648" cy="37777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90131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Backtracking: Definición</a:t>
            </a:r>
            <a:endParaRPr lang="es-ES" dirty="0"/>
          </a:p>
        </p:txBody>
      </p:sp>
      <p:sp>
        <p:nvSpPr>
          <p:cNvPr id="3" name="Rectángulo 2"/>
          <p:cNvSpPr/>
          <p:nvPr/>
        </p:nvSpPr>
        <p:spPr>
          <a:xfrm>
            <a:off x="135925" y="1510641"/>
            <a:ext cx="4893275" cy="28338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Algoritmo recursivo de propósito general,</a:t>
            </a:r>
          </a:p>
          <a:p>
            <a:pPr algn="ctr"/>
            <a:r>
              <a:rPr lang="es-ES" dirty="0" smtClean="0"/>
              <a:t>que permite resolver recursivamente problemas en donde hay que construir una solución que consiste de una serie de decisiones tomada una después de otra, y para la que hay varias opciones en cada paso</a:t>
            </a:r>
            <a:endParaRPr lang="es-ES" dirty="0"/>
          </a:p>
        </p:txBody>
      </p:sp>
      <p:sp>
        <p:nvSpPr>
          <p:cNvPr id="4" name="Rectángulo 3"/>
          <p:cNvSpPr/>
          <p:nvPr/>
        </p:nvSpPr>
        <p:spPr>
          <a:xfrm>
            <a:off x="6845644" y="1482810"/>
            <a:ext cx="1112108" cy="667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Opción 1</a:t>
            </a:r>
            <a:endParaRPr lang="es-ES" dirty="0"/>
          </a:p>
        </p:txBody>
      </p:sp>
      <p:sp>
        <p:nvSpPr>
          <p:cNvPr id="5" name="Rombo 4"/>
          <p:cNvSpPr/>
          <p:nvPr/>
        </p:nvSpPr>
        <p:spPr>
          <a:xfrm>
            <a:off x="6969211" y="2536253"/>
            <a:ext cx="864973" cy="782595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7" name="Conector recto de flecha 6"/>
          <p:cNvCxnSpPr>
            <a:stCxn id="4" idx="2"/>
            <a:endCxn id="5" idx="0"/>
          </p:cNvCxnSpPr>
          <p:nvPr/>
        </p:nvCxnSpPr>
        <p:spPr>
          <a:xfrm>
            <a:off x="7401698" y="2150075"/>
            <a:ext cx="0" cy="3861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ángulo 7"/>
          <p:cNvSpPr/>
          <p:nvPr/>
        </p:nvSpPr>
        <p:spPr>
          <a:xfrm>
            <a:off x="5461687" y="3698788"/>
            <a:ext cx="1112108" cy="667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Opción 2</a:t>
            </a:r>
            <a:endParaRPr lang="es-ES" dirty="0"/>
          </a:p>
        </p:txBody>
      </p:sp>
      <p:sp>
        <p:nvSpPr>
          <p:cNvPr id="9" name="Rectángulo 8"/>
          <p:cNvSpPr/>
          <p:nvPr/>
        </p:nvSpPr>
        <p:spPr>
          <a:xfrm>
            <a:off x="6845644" y="3698786"/>
            <a:ext cx="1112108" cy="667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Opción 3</a:t>
            </a:r>
            <a:endParaRPr lang="es-ES" dirty="0"/>
          </a:p>
        </p:txBody>
      </p:sp>
      <p:sp>
        <p:nvSpPr>
          <p:cNvPr id="10" name="Rectángulo 9"/>
          <p:cNvSpPr/>
          <p:nvPr/>
        </p:nvSpPr>
        <p:spPr>
          <a:xfrm>
            <a:off x="8229601" y="3698787"/>
            <a:ext cx="1112108" cy="667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Opción 4</a:t>
            </a:r>
            <a:endParaRPr lang="es-ES" dirty="0"/>
          </a:p>
        </p:txBody>
      </p:sp>
      <p:cxnSp>
        <p:nvCxnSpPr>
          <p:cNvPr id="13" name="Conector recto de flecha 12"/>
          <p:cNvCxnSpPr>
            <a:stCxn id="5" idx="1"/>
            <a:endCxn id="8" idx="0"/>
          </p:cNvCxnSpPr>
          <p:nvPr/>
        </p:nvCxnSpPr>
        <p:spPr>
          <a:xfrm flipH="1">
            <a:off x="6017741" y="2927551"/>
            <a:ext cx="951470" cy="7712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de flecha 14"/>
          <p:cNvCxnSpPr>
            <a:stCxn id="5" idx="2"/>
            <a:endCxn id="9" idx="0"/>
          </p:cNvCxnSpPr>
          <p:nvPr/>
        </p:nvCxnSpPr>
        <p:spPr>
          <a:xfrm>
            <a:off x="7401698" y="3318848"/>
            <a:ext cx="0" cy="3799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de flecha 16"/>
          <p:cNvCxnSpPr>
            <a:stCxn id="5" idx="3"/>
            <a:endCxn id="10" idx="0"/>
          </p:cNvCxnSpPr>
          <p:nvPr/>
        </p:nvCxnSpPr>
        <p:spPr>
          <a:xfrm>
            <a:off x="7834184" y="2927551"/>
            <a:ext cx="951471" cy="7712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ombo 17"/>
          <p:cNvSpPr/>
          <p:nvPr/>
        </p:nvSpPr>
        <p:spPr>
          <a:xfrm>
            <a:off x="8353168" y="4626664"/>
            <a:ext cx="864973" cy="782595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" name="Rectángulo 18"/>
          <p:cNvSpPr/>
          <p:nvPr/>
        </p:nvSpPr>
        <p:spPr>
          <a:xfrm>
            <a:off x="7535564" y="5828115"/>
            <a:ext cx="1112108" cy="667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Opción 9</a:t>
            </a:r>
            <a:endParaRPr lang="es-ES" dirty="0"/>
          </a:p>
        </p:txBody>
      </p:sp>
      <p:sp>
        <p:nvSpPr>
          <p:cNvPr id="20" name="Rectángulo 19"/>
          <p:cNvSpPr/>
          <p:nvPr/>
        </p:nvSpPr>
        <p:spPr>
          <a:xfrm>
            <a:off x="9034850" y="5826133"/>
            <a:ext cx="1112108" cy="667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Opción 10</a:t>
            </a:r>
            <a:endParaRPr lang="es-ES" dirty="0"/>
          </a:p>
        </p:txBody>
      </p:sp>
      <p:cxnSp>
        <p:nvCxnSpPr>
          <p:cNvPr id="22" name="Conector recto de flecha 21"/>
          <p:cNvCxnSpPr>
            <a:stCxn id="18" idx="1"/>
            <a:endCxn id="19" idx="0"/>
          </p:cNvCxnSpPr>
          <p:nvPr/>
        </p:nvCxnSpPr>
        <p:spPr>
          <a:xfrm flipH="1">
            <a:off x="8091618" y="5017962"/>
            <a:ext cx="261550" cy="8101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cto de flecha 22"/>
          <p:cNvCxnSpPr>
            <a:stCxn id="18" idx="3"/>
            <a:endCxn id="20" idx="0"/>
          </p:cNvCxnSpPr>
          <p:nvPr/>
        </p:nvCxnSpPr>
        <p:spPr>
          <a:xfrm>
            <a:off x="9218141" y="5017962"/>
            <a:ext cx="372763" cy="8081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cto de flecha 25"/>
          <p:cNvCxnSpPr>
            <a:stCxn id="10" idx="2"/>
            <a:endCxn id="18" idx="0"/>
          </p:cNvCxnSpPr>
          <p:nvPr/>
        </p:nvCxnSpPr>
        <p:spPr>
          <a:xfrm>
            <a:off x="8785655" y="4366052"/>
            <a:ext cx="0" cy="2606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ombo 27"/>
          <p:cNvSpPr/>
          <p:nvPr/>
        </p:nvSpPr>
        <p:spPr>
          <a:xfrm>
            <a:off x="3593757" y="4666728"/>
            <a:ext cx="864973" cy="782595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9" name="Rectángulo 28"/>
          <p:cNvSpPr/>
          <p:nvPr/>
        </p:nvSpPr>
        <p:spPr>
          <a:xfrm>
            <a:off x="2086233" y="5829263"/>
            <a:ext cx="1112108" cy="667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Opción 5</a:t>
            </a:r>
            <a:endParaRPr lang="es-ES" dirty="0"/>
          </a:p>
        </p:txBody>
      </p:sp>
      <p:sp>
        <p:nvSpPr>
          <p:cNvPr id="30" name="Rectángulo 29"/>
          <p:cNvSpPr/>
          <p:nvPr/>
        </p:nvSpPr>
        <p:spPr>
          <a:xfrm>
            <a:off x="3470190" y="5829261"/>
            <a:ext cx="1112108" cy="667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Opción 6</a:t>
            </a:r>
            <a:endParaRPr lang="es-ES" dirty="0"/>
          </a:p>
        </p:txBody>
      </p:sp>
      <p:sp>
        <p:nvSpPr>
          <p:cNvPr id="31" name="Rectángulo 30"/>
          <p:cNvSpPr/>
          <p:nvPr/>
        </p:nvSpPr>
        <p:spPr>
          <a:xfrm>
            <a:off x="4854147" y="5829262"/>
            <a:ext cx="1112108" cy="667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Opción 7</a:t>
            </a:r>
            <a:endParaRPr lang="es-ES" dirty="0"/>
          </a:p>
        </p:txBody>
      </p:sp>
      <p:cxnSp>
        <p:nvCxnSpPr>
          <p:cNvPr id="32" name="Conector recto de flecha 31"/>
          <p:cNvCxnSpPr>
            <a:stCxn id="28" idx="1"/>
            <a:endCxn id="29" idx="0"/>
          </p:cNvCxnSpPr>
          <p:nvPr/>
        </p:nvCxnSpPr>
        <p:spPr>
          <a:xfrm flipH="1">
            <a:off x="2642287" y="5058026"/>
            <a:ext cx="951470" cy="7712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ctor recto de flecha 32"/>
          <p:cNvCxnSpPr>
            <a:stCxn id="28" idx="2"/>
            <a:endCxn id="30" idx="0"/>
          </p:cNvCxnSpPr>
          <p:nvPr/>
        </p:nvCxnSpPr>
        <p:spPr>
          <a:xfrm>
            <a:off x="4026244" y="5449323"/>
            <a:ext cx="0" cy="3799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cto de flecha 33"/>
          <p:cNvCxnSpPr>
            <a:stCxn id="28" idx="3"/>
            <a:endCxn id="31" idx="0"/>
          </p:cNvCxnSpPr>
          <p:nvPr/>
        </p:nvCxnSpPr>
        <p:spPr>
          <a:xfrm>
            <a:off x="4458730" y="5058026"/>
            <a:ext cx="951471" cy="7712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ector recto de flecha 35"/>
          <p:cNvCxnSpPr>
            <a:stCxn id="8" idx="2"/>
            <a:endCxn id="28" idx="0"/>
          </p:cNvCxnSpPr>
          <p:nvPr/>
        </p:nvCxnSpPr>
        <p:spPr>
          <a:xfrm flipH="1">
            <a:off x="4026244" y="4366053"/>
            <a:ext cx="1991497" cy="3006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ombo 40"/>
          <p:cNvSpPr/>
          <p:nvPr/>
        </p:nvSpPr>
        <p:spPr>
          <a:xfrm>
            <a:off x="6969211" y="4661049"/>
            <a:ext cx="864973" cy="782595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2" name="Rectángulo 41"/>
          <p:cNvSpPr/>
          <p:nvPr/>
        </p:nvSpPr>
        <p:spPr>
          <a:xfrm>
            <a:off x="6190736" y="5826133"/>
            <a:ext cx="1112108" cy="667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Opción 8</a:t>
            </a:r>
            <a:endParaRPr lang="es-ES" dirty="0"/>
          </a:p>
        </p:txBody>
      </p:sp>
      <p:cxnSp>
        <p:nvCxnSpPr>
          <p:cNvPr id="43" name="Conector recto de flecha 42"/>
          <p:cNvCxnSpPr>
            <a:stCxn id="41" idx="1"/>
            <a:endCxn id="42" idx="0"/>
          </p:cNvCxnSpPr>
          <p:nvPr/>
        </p:nvCxnSpPr>
        <p:spPr>
          <a:xfrm flipH="1">
            <a:off x="6746790" y="5052347"/>
            <a:ext cx="222421" cy="7737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ector recto de flecha 43"/>
          <p:cNvCxnSpPr>
            <a:stCxn id="9" idx="2"/>
            <a:endCxn id="41" idx="0"/>
          </p:cNvCxnSpPr>
          <p:nvPr/>
        </p:nvCxnSpPr>
        <p:spPr>
          <a:xfrm>
            <a:off x="7401698" y="4366051"/>
            <a:ext cx="0" cy="2949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2899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9" grpId="0" animBg="1"/>
      <p:bldP spid="10" grpId="0" animBg="1"/>
      <p:bldP spid="18" grpId="0" animBg="1"/>
      <p:bldP spid="19" grpId="0" animBg="1"/>
      <p:bldP spid="20" grpId="0" animBg="1"/>
      <p:bldP spid="28" grpId="0" animBg="1"/>
      <p:bldP spid="29" grpId="0" animBg="1"/>
      <p:bldP spid="30" grpId="0" animBg="1"/>
      <p:bldP spid="31" grpId="0" animBg="1"/>
      <p:bldP spid="41" grpId="0" animBg="1"/>
      <p:bldP spid="4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Backtracking: Definición</a:t>
            </a:r>
            <a:endParaRPr lang="es-ES" dirty="0"/>
          </a:p>
        </p:txBody>
      </p:sp>
      <p:sp>
        <p:nvSpPr>
          <p:cNvPr id="4" name="Rectángulo 3"/>
          <p:cNvSpPr/>
          <p:nvPr/>
        </p:nvSpPr>
        <p:spPr>
          <a:xfrm>
            <a:off x="8791834" y="1482810"/>
            <a:ext cx="1112108" cy="667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Opción 1</a:t>
            </a:r>
            <a:endParaRPr lang="es-ES" dirty="0"/>
          </a:p>
        </p:txBody>
      </p:sp>
      <p:sp>
        <p:nvSpPr>
          <p:cNvPr id="5" name="Rombo 4"/>
          <p:cNvSpPr/>
          <p:nvPr/>
        </p:nvSpPr>
        <p:spPr>
          <a:xfrm>
            <a:off x="8915401" y="2536253"/>
            <a:ext cx="864973" cy="782595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7" name="Conector recto de flecha 6"/>
          <p:cNvCxnSpPr>
            <a:stCxn id="4" idx="2"/>
            <a:endCxn id="5" idx="0"/>
          </p:cNvCxnSpPr>
          <p:nvPr/>
        </p:nvCxnSpPr>
        <p:spPr>
          <a:xfrm>
            <a:off x="9347888" y="2150075"/>
            <a:ext cx="0" cy="3861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ángulo 7"/>
          <p:cNvSpPr/>
          <p:nvPr/>
        </p:nvSpPr>
        <p:spPr>
          <a:xfrm>
            <a:off x="7407877" y="3698788"/>
            <a:ext cx="1112108" cy="667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Opción 2</a:t>
            </a:r>
            <a:endParaRPr lang="es-ES" dirty="0"/>
          </a:p>
        </p:txBody>
      </p:sp>
      <p:sp>
        <p:nvSpPr>
          <p:cNvPr id="9" name="Rectángulo 8"/>
          <p:cNvSpPr/>
          <p:nvPr/>
        </p:nvSpPr>
        <p:spPr>
          <a:xfrm>
            <a:off x="8791834" y="3698786"/>
            <a:ext cx="1112108" cy="667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Opción 3</a:t>
            </a:r>
            <a:endParaRPr lang="es-ES" dirty="0"/>
          </a:p>
        </p:txBody>
      </p:sp>
      <p:sp>
        <p:nvSpPr>
          <p:cNvPr id="10" name="Rectángulo 9"/>
          <p:cNvSpPr/>
          <p:nvPr/>
        </p:nvSpPr>
        <p:spPr>
          <a:xfrm>
            <a:off x="10175791" y="3698787"/>
            <a:ext cx="1112108" cy="667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Opción 4</a:t>
            </a:r>
            <a:endParaRPr lang="es-ES" dirty="0"/>
          </a:p>
        </p:txBody>
      </p:sp>
      <p:cxnSp>
        <p:nvCxnSpPr>
          <p:cNvPr id="13" name="Conector recto de flecha 12"/>
          <p:cNvCxnSpPr>
            <a:stCxn id="5" idx="1"/>
            <a:endCxn id="8" idx="0"/>
          </p:cNvCxnSpPr>
          <p:nvPr/>
        </p:nvCxnSpPr>
        <p:spPr>
          <a:xfrm flipH="1">
            <a:off x="7963931" y="2927551"/>
            <a:ext cx="951470" cy="7712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de flecha 14"/>
          <p:cNvCxnSpPr>
            <a:stCxn id="5" idx="2"/>
            <a:endCxn id="9" idx="0"/>
          </p:cNvCxnSpPr>
          <p:nvPr/>
        </p:nvCxnSpPr>
        <p:spPr>
          <a:xfrm>
            <a:off x="9347888" y="3318848"/>
            <a:ext cx="0" cy="3799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de flecha 16"/>
          <p:cNvCxnSpPr>
            <a:stCxn id="5" idx="3"/>
            <a:endCxn id="10" idx="0"/>
          </p:cNvCxnSpPr>
          <p:nvPr/>
        </p:nvCxnSpPr>
        <p:spPr>
          <a:xfrm>
            <a:off x="9780374" y="2927551"/>
            <a:ext cx="951471" cy="7712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ombo 17"/>
          <p:cNvSpPr/>
          <p:nvPr/>
        </p:nvSpPr>
        <p:spPr>
          <a:xfrm>
            <a:off x="10299358" y="4626664"/>
            <a:ext cx="864973" cy="782595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" name="Rectángulo 18"/>
          <p:cNvSpPr/>
          <p:nvPr/>
        </p:nvSpPr>
        <p:spPr>
          <a:xfrm>
            <a:off x="9481754" y="5828115"/>
            <a:ext cx="1112108" cy="667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Opción 9</a:t>
            </a:r>
            <a:endParaRPr lang="es-ES" dirty="0"/>
          </a:p>
        </p:txBody>
      </p:sp>
      <p:sp>
        <p:nvSpPr>
          <p:cNvPr id="20" name="Rectángulo 19"/>
          <p:cNvSpPr/>
          <p:nvPr/>
        </p:nvSpPr>
        <p:spPr>
          <a:xfrm>
            <a:off x="10981040" y="5826133"/>
            <a:ext cx="1112108" cy="667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Opción 10</a:t>
            </a:r>
            <a:endParaRPr lang="es-ES" dirty="0"/>
          </a:p>
        </p:txBody>
      </p:sp>
      <p:cxnSp>
        <p:nvCxnSpPr>
          <p:cNvPr id="22" name="Conector recto de flecha 21"/>
          <p:cNvCxnSpPr>
            <a:stCxn id="18" idx="1"/>
            <a:endCxn id="19" idx="0"/>
          </p:cNvCxnSpPr>
          <p:nvPr/>
        </p:nvCxnSpPr>
        <p:spPr>
          <a:xfrm flipH="1">
            <a:off x="10037808" y="5017962"/>
            <a:ext cx="261550" cy="8101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cto de flecha 22"/>
          <p:cNvCxnSpPr>
            <a:stCxn id="18" idx="3"/>
            <a:endCxn id="20" idx="0"/>
          </p:cNvCxnSpPr>
          <p:nvPr/>
        </p:nvCxnSpPr>
        <p:spPr>
          <a:xfrm>
            <a:off x="11164331" y="5017962"/>
            <a:ext cx="372763" cy="8081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cto de flecha 25"/>
          <p:cNvCxnSpPr>
            <a:stCxn id="10" idx="2"/>
            <a:endCxn id="18" idx="0"/>
          </p:cNvCxnSpPr>
          <p:nvPr/>
        </p:nvCxnSpPr>
        <p:spPr>
          <a:xfrm>
            <a:off x="10731845" y="4366052"/>
            <a:ext cx="0" cy="2606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ombo 27"/>
          <p:cNvSpPr/>
          <p:nvPr/>
        </p:nvSpPr>
        <p:spPr>
          <a:xfrm>
            <a:off x="5539947" y="4666728"/>
            <a:ext cx="864973" cy="782595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9" name="Rectángulo 28"/>
          <p:cNvSpPr/>
          <p:nvPr/>
        </p:nvSpPr>
        <p:spPr>
          <a:xfrm>
            <a:off x="4032423" y="5829263"/>
            <a:ext cx="1112108" cy="667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Opción 5</a:t>
            </a:r>
            <a:endParaRPr lang="es-ES" dirty="0"/>
          </a:p>
        </p:txBody>
      </p:sp>
      <p:sp>
        <p:nvSpPr>
          <p:cNvPr id="30" name="Rectángulo 29"/>
          <p:cNvSpPr/>
          <p:nvPr/>
        </p:nvSpPr>
        <p:spPr>
          <a:xfrm>
            <a:off x="5416380" y="5829261"/>
            <a:ext cx="1112108" cy="667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Opción 6</a:t>
            </a:r>
            <a:endParaRPr lang="es-ES" dirty="0"/>
          </a:p>
        </p:txBody>
      </p:sp>
      <p:sp>
        <p:nvSpPr>
          <p:cNvPr id="31" name="Rectángulo 30"/>
          <p:cNvSpPr/>
          <p:nvPr/>
        </p:nvSpPr>
        <p:spPr>
          <a:xfrm>
            <a:off x="6800337" y="5829262"/>
            <a:ext cx="1112108" cy="667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Opción 7</a:t>
            </a:r>
            <a:endParaRPr lang="es-ES" dirty="0"/>
          </a:p>
        </p:txBody>
      </p:sp>
      <p:cxnSp>
        <p:nvCxnSpPr>
          <p:cNvPr id="32" name="Conector recto de flecha 31"/>
          <p:cNvCxnSpPr>
            <a:stCxn id="28" idx="1"/>
            <a:endCxn id="29" idx="0"/>
          </p:cNvCxnSpPr>
          <p:nvPr/>
        </p:nvCxnSpPr>
        <p:spPr>
          <a:xfrm flipH="1">
            <a:off x="4588477" y="5058026"/>
            <a:ext cx="951470" cy="7712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ctor recto de flecha 32"/>
          <p:cNvCxnSpPr>
            <a:stCxn id="28" idx="2"/>
            <a:endCxn id="30" idx="0"/>
          </p:cNvCxnSpPr>
          <p:nvPr/>
        </p:nvCxnSpPr>
        <p:spPr>
          <a:xfrm>
            <a:off x="5972434" y="5449323"/>
            <a:ext cx="0" cy="3799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cto de flecha 33"/>
          <p:cNvCxnSpPr>
            <a:stCxn id="28" idx="3"/>
            <a:endCxn id="31" idx="0"/>
          </p:cNvCxnSpPr>
          <p:nvPr/>
        </p:nvCxnSpPr>
        <p:spPr>
          <a:xfrm>
            <a:off x="6404920" y="5058026"/>
            <a:ext cx="951471" cy="7712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ector recto de flecha 35"/>
          <p:cNvCxnSpPr>
            <a:stCxn id="8" idx="2"/>
            <a:endCxn id="28" idx="0"/>
          </p:cNvCxnSpPr>
          <p:nvPr/>
        </p:nvCxnSpPr>
        <p:spPr>
          <a:xfrm flipH="1">
            <a:off x="5972434" y="4366053"/>
            <a:ext cx="1991497" cy="3006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ombo 40"/>
          <p:cNvSpPr/>
          <p:nvPr/>
        </p:nvSpPr>
        <p:spPr>
          <a:xfrm>
            <a:off x="8915401" y="4661049"/>
            <a:ext cx="864973" cy="782595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2" name="Rectángulo 41"/>
          <p:cNvSpPr/>
          <p:nvPr/>
        </p:nvSpPr>
        <p:spPr>
          <a:xfrm>
            <a:off x="8136926" y="5826133"/>
            <a:ext cx="1112108" cy="667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Opción 8</a:t>
            </a:r>
            <a:endParaRPr lang="es-ES" dirty="0"/>
          </a:p>
        </p:txBody>
      </p:sp>
      <p:cxnSp>
        <p:nvCxnSpPr>
          <p:cNvPr id="43" name="Conector recto de flecha 42"/>
          <p:cNvCxnSpPr>
            <a:stCxn id="41" idx="1"/>
            <a:endCxn id="42" idx="0"/>
          </p:cNvCxnSpPr>
          <p:nvPr/>
        </p:nvCxnSpPr>
        <p:spPr>
          <a:xfrm flipH="1">
            <a:off x="8692980" y="5052347"/>
            <a:ext cx="222421" cy="7737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ector recto de flecha 43"/>
          <p:cNvCxnSpPr>
            <a:stCxn id="9" idx="2"/>
            <a:endCxn id="41" idx="0"/>
          </p:cNvCxnSpPr>
          <p:nvPr/>
        </p:nvCxnSpPr>
        <p:spPr>
          <a:xfrm>
            <a:off x="9347888" y="4366051"/>
            <a:ext cx="0" cy="2949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ángulo 34"/>
          <p:cNvSpPr/>
          <p:nvPr/>
        </p:nvSpPr>
        <p:spPr>
          <a:xfrm>
            <a:off x="333633" y="1482810"/>
            <a:ext cx="1112108" cy="66726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Opción 1</a:t>
            </a:r>
            <a:endParaRPr lang="es-ES" dirty="0"/>
          </a:p>
        </p:txBody>
      </p:sp>
      <p:sp>
        <p:nvSpPr>
          <p:cNvPr id="37" name="Rectángulo 36"/>
          <p:cNvSpPr/>
          <p:nvPr/>
        </p:nvSpPr>
        <p:spPr>
          <a:xfrm>
            <a:off x="1664044" y="1482810"/>
            <a:ext cx="1112108" cy="66726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Opción 2</a:t>
            </a:r>
            <a:endParaRPr lang="es-ES" dirty="0"/>
          </a:p>
        </p:txBody>
      </p:sp>
      <p:sp>
        <p:nvSpPr>
          <p:cNvPr id="38" name="Rectángulo 37"/>
          <p:cNvSpPr/>
          <p:nvPr/>
        </p:nvSpPr>
        <p:spPr>
          <a:xfrm>
            <a:off x="2920315" y="1482810"/>
            <a:ext cx="1112108" cy="66726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Opción 5</a:t>
            </a:r>
            <a:endParaRPr lang="es-ES" dirty="0"/>
          </a:p>
        </p:txBody>
      </p:sp>
      <p:sp>
        <p:nvSpPr>
          <p:cNvPr id="39" name="Rectángulo 38"/>
          <p:cNvSpPr/>
          <p:nvPr/>
        </p:nvSpPr>
        <p:spPr>
          <a:xfrm>
            <a:off x="333633" y="2307090"/>
            <a:ext cx="1112108" cy="66726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Opción 1</a:t>
            </a:r>
            <a:endParaRPr lang="es-ES" dirty="0"/>
          </a:p>
        </p:txBody>
      </p:sp>
      <p:sp>
        <p:nvSpPr>
          <p:cNvPr id="40" name="Rectángulo 39"/>
          <p:cNvSpPr/>
          <p:nvPr/>
        </p:nvSpPr>
        <p:spPr>
          <a:xfrm>
            <a:off x="1664044" y="2307090"/>
            <a:ext cx="1112108" cy="66726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Opción 2</a:t>
            </a:r>
            <a:endParaRPr lang="es-ES" dirty="0"/>
          </a:p>
        </p:txBody>
      </p:sp>
      <p:sp>
        <p:nvSpPr>
          <p:cNvPr id="45" name="Rectángulo 44"/>
          <p:cNvSpPr/>
          <p:nvPr/>
        </p:nvSpPr>
        <p:spPr>
          <a:xfrm>
            <a:off x="2920315" y="2307090"/>
            <a:ext cx="1112108" cy="66726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Opción 7</a:t>
            </a:r>
            <a:endParaRPr lang="es-ES" dirty="0"/>
          </a:p>
        </p:txBody>
      </p:sp>
      <p:sp>
        <p:nvSpPr>
          <p:cNvPr id="46" name="Rectángulo 45"/>
          <p:cNvSpPr/>
          <p:nvPr/>
        </p:nvSpPr>
        <p:spPr>
          <a:xfrm>
            <a:off x="333633" y="3131370"/>
            <a:ext cx="1112108" cy="66726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Opción 1</a:t>
            </a:r>
            <a:endParaRPr lang="es-ES" dirty="0"/>
          </a:p>
        </p:txBody>
      </p:sp>
      <p:sp>
        <p:nvSpPr>
          <p:cNvPr id="47" name="Rectángulo 46"/>
          <p:cNvSpPr/>
          <p:nvPr/>
        </p:nvSpPr>
        <p:spPr>
          <a:xfrm>
            <a:off x="1664044" y="3131370"/>
            <a:ext cx="1112108" cy="66726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Opción 3</a:t>
            </a:r>
            <a:endParaRPr lang="es-ES" dirty="0"/>
          </a:p>
        </p:txBody>
      </p:sp>
      <p:sp>
        <p:nvSpPr>
          <p:cNvPr id="48" name="Rectángulo 47"/>
          <p:cNvSpPr/>
          <p:nvPr/>
        </p:nvSpPr>
        <p:spPr>
          <a:xfrm>
            <a:off x="2920315" y="3131370"/>
            <a:ext cx="1112108" cy="66726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Opción 8</a:t>
            </a:r>
            <a:endParaRPr lang="es-ES" dirty="0"/>
          </a:p>
        </p:txBody>
      </p:sp>
      <p:sp>
        <p:nvSpPr>
          <p:cNvPr id="6" name="Rectángulo 5"/>
          <p:cNvSpPr/>
          <p:nvPr/>
        </p:nvSpPr>
        <p:spPr>
          <a:xfrm>
            <a:off x="-58602" y="4513550"/>
            <a:ext cx="4775795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600" b="0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Soluciones Potenciales</a:t>
            </a:r>
            <a:endParaRPr lang="es-ES" sz="36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9" name="Rectángulo 48"/>
          <p:cNvSpPr/>
          <p:nvPr/>
        </p:nvSpPr>
        <p:spPr>
          <a:xfrm>
            <a:off x="1664044" y="3955650"/>
            <a:ext cx="1112108" cy="66726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…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64813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7" grpId="0" animBg="1"/>
      <p:bldP spid="38" grpId="0" animBg="1"/>
      <p:bldP spid="39" grpId="0" animBg="1"/>
      <p:bldP spid="40" grpId="0" animBg="1"/>
      <p:bldP spid="45" grpId="0" animBg="1"/>
      <p:bldP spid="46" grpId="0" animBg="1"/>
      <p:bldP spid="47" grpId="0" animBg="1"/>
      <p:bldP spid="48" grpId="0" animBg="1"/>
      <p:bldP spid="4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Backtracking: Definición</a:t>
            </a:r>
            <a:endParaRPr lang="es-ES" dirty="0"/>
          </a:p>
        </p:txBody>
      </p:sp>
      <p:sp>
        <p:nvSpPr>
          <p:cNvPr id="35" name="Rectángulo 34"/>
          <p:cNvSpPr/>
          <p:nvPr/>
        </p:nvSpPr>
        <p:spPr>
          <a:xfrm>
            <a:off x="333633" y="1482810"/>
            <a:ext cx="1112108" cy="66726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Opción 1</a:t>
            </a:r>
            <a:endParaRPr lang="es-ES" dirty="0"/>
          </a:p>
        </p:txBody>
      </p:sp>
      <p:sp>
        <p:nvSpPr>
          <p:cNvPr id="37" name="Rectángulo 36"/>
          <p:cNvSpPr/>
          <p:nvPr/>
        </p:nvSpPr>
        <p:spPr>
          <a:xfrm>
            <a:off x="1664044" y="1482810"/>
            <a:ext cx="1112108" cy="66726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Opción 2</a:t>
            </a:r>
            <a:endParaRPr lang="es-ES" dirty="0"/>
          </a:p>
        </p:txBody>
      </p:sp>
      <p:sp>
        <p:nvSpPr>
          <p:cNvPr id="38" name="Rectángulo 37"/>
          <p:cNvSpPr/>
          <p:nvPr/>
        </p:nvSpPr>
        <p:spPr>
          <a:xfrm>
            <a:off x="2920315" y="1482810"/>
            <a:ext cx="1112108" cy="66726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Opción 5</a:t>
            </a:r>
            <a:endParaRPr lang="es-ES" dirty="0"/>
          </a:p>
        </p:txBody>
      </p:sp>
      <p:sp>
        <p:nvSpPr>
          <p:cNvPr id="39" name="Rectángulo 38"/>
          <p:cNvSpPr/>
          <p:nvPr/>
        </p:nvSpPr>
        <p:spPr>
          <a:xfrm>
            <a:off x="333633" y="2307090"/>
            <a:ext cx="1112108" cy="66726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Opción 1</a:t>
            </a:r>
            <a:endParaRPr lang="es-ES" dirty="0"/>
          </a:p>
        </p:txBody>
      </p:sp>
      <p:sp>
        <p:nvSpPr>
          <p:cNvPr id="40" name="Rectángulo 39"/>
          <p:cNvSpPr/>
          <p:nvPr/>
        </p:nvSpPr>
        <p:spPr>
          <a:xfrm>
            <a:off x="1664044" y="2307090"/>
            <a:ext cx="1112108" cy="66726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Opción 2</a:t>
            </a:r>
            <a:endParaRPr lang="es-ES" dirty="0"/>
          </a:p>
        </p:txBody>
      </p:sp>
      <p:sp>
        <p:nvSpPr>
          <p:cNvPr id="45" name="Rectángulo 44"/>
          <p:cNvSpPr/>
          <p:nvPr/>
        </p:nvSpPr>
        <p:spPr>
          <a:xfrm>
            <a:off x="2920315" y="2307090"/>
            <a:ext cx="1112108" cy="66726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Opción 7</a:t>
            </a:r>
            <a:endParaRPr lang="es-ES" dirty="0"/>
          </a:p>
        </p:txBody>
      </p:sp>
      <p:sp>
        <p:nvSpPr>
          <p:cNvPr id="46" name="Rectángulo 45"/>
          <p:cNvSpPr/>
          <p:nvPr/>
        </p:nvSpPr>
        <p:spPr>
          <a:xfrm>
            <a:off x="448963" y="5273208"/>
            <a:ext cx="1112108" cy="66726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Opción 1</a:t>
            </a:r>
            <a:endParaRPr lang="es-ES" dirty="0"/>
          </a:p>
        </p:txBody>
      </p:sp>
      <p:sp>
        <p:nvSpPr>
          <p:cNvPr id="47" name="Rectángulo 46"/>
          <p:cNvSpPr/>
          <p:nvPr/>
        </p:nvSpPr>
        <p:spPr>
          <a:xfrm>
            <a:off x="1779374" y="5273208"/>
            <a:ext cx="1112108" cy="66726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Opción 3</a:t>
            </a:r>
            <a:endParaRPr lang="es-ES" dirty="0"/>
          </a:p>
        </p:txBody>
      </p:sp>
      <p:sp>
        <p:nvSpPr>
          <p:cNvPr id="48" name="Rectángulo 47"/>
          <p:cNvSpPr/>
          <p:nvPr/>
        </p:nvSpPr>
        <p:spPr>
          <a:xfrm>
            <a:off x="3035645" y="5273208"/>
            <a:ext cx="1112108" cy="66726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Opción 8</a:t>
            </a:r>
            <a:endParaRPr lang="es-ES" dirty="0"/>
          </a:p>
        </p:txBody>
      </p:sp>
      <p:sp>
        <p:nvSpPr>
          <p:cNvPr id="6" name="Rectángulo 5"/>
          <p:cNvSpPr/>
          <p:nvPr/>
        </p:nvSpPr>
        <p:spPr>
          <a:xfrm>
            <a:off x="337407" y="4513550"/>
            <a:ext cx="3983783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600" b="0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Solución Aceptada</a:t>
            </a:r>
            <a:endParaRPr lang="es-ES" sz="36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50" name="Rectángulo 49"/>
          <p:cNvSpPr/>
          <p:nvPr/>
        </p:nvSpPr>
        <p:spPr>
          <a:xfrm>
            <a:off x="6075404" y="1670215"/>
            <a:ext cx="4057135" cy="10842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Algunas soluciones potenciales se descartarán porque no cumplen las restricciones del problema</a:t>
            </a:r>
            <a:endParaRPr lang="es-ES" dirty="0"/>
          </a:p>
        </p:txBody>
      </p:sp>
      <p:sp>
        <p:nvSpPr>
          <p:cNvPr id="51" name="Rectángulo 50"/>
          <p:cNvSpPr/>
          <p:nvPr/>
        </p:nvSpPr>
        <p:spPr>
          <a:xfrm>
            <a:off x="6095996" y="3280543"/>
            <a:ext cx="4057135" cy="10842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El descarte produce una </a:t>
            </a:r>
            <a:r>
              <a:rPr lang="es-ES" b="1" dirty="0" smtClean="0"/>
              <a:t>vuelta atrás </a:t>
            </a:r>
            <a:r>
              <a:rPr lang="es-ES" dirty="0" smtClean="0"/>
              <a:t>en la cadena de decisiones: </a:t>
            </a:r>
          </a:p>
          <a:p>
            <a:pPr algn="ctr"/>
            <a:r>
              <a:rPr lang="es-ES" dirty="0" smtClean="0"/>
              <a:t>De ahí surge el nombre </a:t>
            </a:r>
            <a:r>
              <a:rPr lang="es-ES" b="1" dirty="0" err="1" smtClean="0"/>
              <a:t>backtracking</a:t>
            </a:r>
            <a:endParaRPr lang="es-ES" b="1" dirty="0" smtClean="0"/>
          </a:p>
        </p:txBody>
      </p:sp>
      <p:sp>
        <p:nvSpPr>
          <p:cNvPr id="52" name="Rectángulo 51"/>
          <p:cNvSpPr/>
          <p:nvPr/>
        </p:nvSpPr>
        <p:spPr>
          <a:xfrm>
            <a:off x="6075403" y="4890872"/>
            <a:ext cx="4057135" cy="10842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Los descensos recursivos y vueltas atrás se repiten hasta que se encuentra una solución válida</a:t>
            </a:r>
            <a:endParaRPr lang="es-ES" b="1" dirty="0" smtClean="0"/>
          </a:p>
        </p:txBody>
      </p:sp>
    </p:spTree>
    <p:extLst>
      <p:ext uri="{BB962C8B-B14F-4D97-AF65-F5344CB8AC3E}">
        <p14:creationId xmlns:p14="http://schemas.microsoft.com/office/powerpoint/2010/main" val="3599283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47" grpId="0" animBg="1"/>
      <p:bldP spid="48" grpId="0" animBg="1"/>
      <p:bldP spid="6" grpId="0"/>
      <p:bldP spid="50" grpId="0" animBg="1"/>
      <p:bldP spid="51" grpId="0" animBg="1"/>
      <p:bldP spid="5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Problemas solucionables con Backtracking</a:t>
            </a:r>
            <a:endParaRPr lang="es-ES" dirty="0"/>
          </a:p>
        </p:txBody>
      </p:sp>
      <p:sp>
        <p:nvSpPr>
          <p:cNvPr id="5" name="Rectángulo 4"/>
          <p:cNvSpPr/>
          <p:nvPr/>
        </p:nvSpPr>
        <p:spPr>
          <a:xfrm>
            <a:off x="604434" y="1902939"/>
            <a:ext cx="3769858" cy="15981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s-ES" dirty="0"/>
              <a:t>Navegación en entornos 2D y </a:t>
            </a:r>
            <a:r>
              <a:rPr lang="es-ES" dirty="0" smtClean="0"/>
              <a:t>3D</a:t>
            </a:r>
          </a:p>
          <a:p>
            <a:r>
              <a:rPr lang="es-ES" dirty="0" smtClean="0"/>
              <a:t>Resolución de Laberintos</a:t>
            </a:r>
            <a:endParaRPr lang="es-ES" dirty="0"/>
          </a:p>
          <a:p>
            <a:endParaRPr lang="es-E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9377" y="1463631"/>
            <a:ext cx="2486025" cy="1838325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9454" y="3556719"/>
            <a:ext cx="2590800" cy="176212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0265" y="4008014"/>
            <a:ext cx="3376379" cy="2621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800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Problemas solucionables con Backtracking</a:t>
            </a:r>
            <a:endParaRPr lang="es-ES" dirty="0"/>
          </a:p>
        </p:txBody>
      </p:sp>
      <p:sp>
        <p:nvSpPr>
          <p:cNvPr id="4" name="Rectángulo 3"/>
          <p:cNvSpPr/>
          <p:nvPr/>
        </p:nvSpPr>
        <p:spPr>
          <a:xfrm>
            <a:off x="604434" y="1902939"/>
            <a:ext cx="3769858" cy="15981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s-ES" dirty="0"/>
              <a:t>Inteligencia Artificial en Juegos de Decisión: desde juegos simples como el Gato hasta los complejos como el </a:t>
            </a:r>
            <a:r>
              <a:rPr lang="es-ES" dirty="0" smtClean="0"/>
              <a:t>Ajedrez</a:t>
            </a:r>
            <a:endParaRPr lang="es-E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8454" y="1448701"/>
            <a:ext cx="4172465" cy="3719937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5081" y="4464907"/>
            <a:ext cx="2735341" cy="1999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942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Problemas solucionables con Backtracking</a:t>
            </a:r>
            <a:endParaRPr lang="es-ES" dirty="0"/>
          </a:p>
        </p:txBody>
      </p:sp>
      <p:sp>
        <p:nvSpPr>
          <p:cNvPr id="4" name="Rectángulo 3"/>
          <p:cNvSpPr/>
          <p:nvPr/>
        </p:nvSpPr>
        <p:spPr>
          <a:xfrm>
            <a:off x="604434" y="1902939"/>
            <a:ext cx="3769858" cy="15981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s-ES" dirty="0"/>
              <a:t>Resolución de Problemas de Optimización Combinatoria (para n muy pequeño, ya que es equivalente a usar un algoritmo de fuerza bruta)</a:t>
            </a:r>
          </a:p>
          <a:p>
            <a:endParaRPr lang="es-E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0836" y="1902939"/>
            <a:ext cx="4905375" cy="277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63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smtClean="0"/>
              <a:t>Implementación de Backtracking</a:t>
            </a:r>
            <a:endParaRPr lang="es-E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62920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Modelando el Problema</a:t>
            </a:r>
            <a:endParaRPr lang="es-ES" dirty="0"/>
          </a:p>
        </p:txBody>
      </p:sp>
      <p:sp>
        <p:nvSpPr>
          <p:cNvPr id="4" name="Rectángulo 3"/>
          <p:cNvSpPr/>
          <p:nvPr/>
        </p:nvSpPr>
        <p:spPr>
          <a:xfrm>
            <a:off x="609600" y="3410465"/>
            <a:ext cx="2323070" cy="7331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Para aplicar</a:t>
            </a:r>
          </a:p>
          <a:p>
            <a:pPr algn="ctr"/>
            <a:r>
              <a:rPr lang="es-ES" dirty="0" smtClean="0"/>
              <a:t>Backtracking</a:t>
            </a:r>
            <a:endParaRPr lang="es-ES" dirty="0"/>
          </a:p>
        </p:txBody>
      </p:sp>
      <p:sp>
        <p:nvSpPr>
          <p:cNvPr id="5" name="Rectángulo 4"/>
          <p:cNvSpPr/>
          <p:nvPr/>
        </p:nvSpPr>
        <p:spPr>
          <a:xfrm>
            <a:off x="3930478" y="1775253"/>
            <a:ext cx="3656570" cy="9679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El problema debe admitir la posibilidad de generar soluciones</a:t>
            </a:r>
          </a:p>
          <a:p>
            <a:pPr algn="ctr"/>
            <a:r>
              <a:rPr lang="es-ES" dirty="0"/>
              <a:t>c</a:t>
            </a:r>
            <a:r>
              <a:rPr lang="es-ES" dirty="0" smtClean="0"/>
              <a:t>andidatas parciales </a:t>
            </a:r>
            <a:endParaRPr lang="es-ES" dirty="0"/>
          </a:p>
        </p:txBody>
      </p:sp>
      <p:sp>
        <p:nvSpPr>
          <p:cNvPr id="6" name="Rectángulo 5"/>
          <p:cNvSpPr/>
          <p:nvPr/>
        </p:nvSpPr>
        <p:spPr>
          <a:xfrm>
            <a:off x="3930478" y="4599830"/>
            <a:ext cx="3656570" cy="11913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Debe ser posible evaluar una solución candidata para saber si continuar construyendo la solución final con ella </a:t>
            </a:r>
            <a:endParaRPr lang="es-ES" dirty="0"/>
          </a:p>
        </p:txBody>
      </p:sp>
      <p:cxnSp>
        <p:nvCxnSpPr>
          <p:cNvPr id="8" name="Conector recto de flecha 7"/>
          <p:cNvCxnSpPr>
            <a:stCxn id="4" idx="3"/>
            <a:endCxn id="5" idx="1"/>
          </p:cNvCxnSpPr>
          <p:nvPr/>
        </p:nvCxnSpPr>
        <p:spPr>
          <a:xfrm flipV="1">
            <a:off x="2932670" y="2259226"/>
            <a:ext cx="997808" cy="15178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de flecha 9"/>
          <p:cNvCxnSpPr>
            <a:stCxn id="4" idx="3"/>
            <a:endCxn id="6" idx="1"/>
          </p:cNvCxnSpPr>
          <p:nvPr/>
        </p:nvCxnSpPr>
        <p:spPr>
          <a:xfrm>
            <a:off x="2932670" y="3777049"/>
            <a:ext cx="997808" cy="14184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ángulo 10"/>
          <p:cNvSpPr/>
          <p:nvPr/>
        </p:nvSpPr>
        <p:spPr>
          <a:xfrm>
            <a:off x="8584856" y="5791199"/>
            <a:ext cx="2323070" cy="7331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Rechazar</a:t>
            </a:r>
          </a:p>
          <a:p>
            <a:pPr algn="ctr"/>
            <a:r>
              <a:rPr lang="es-ES" dirty="0" smtClean="0"/>
              <a:t>Solución</a:t>
            </a:r>
            <a:endParaRPr lang="es-ES" dirty="0"/>
          </a:p>
        </p:txBody>
      </p:sp>
      <p:sp>
        <p:nvSpPr>
          <p:cNvPr id="12" name="Rectángulo 11"/>
          <p:cNvSpPr/>
          <p:nvPr/>
        </p:nvSpPr>
        <p:spPr>
          <a:xfrm>
            <a:off x="8584856" y="3866663"/>
            <a:ext cx="2323070" cy="7331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Aceptar</a:t>
            </a:r>
          </a:p>
          <a:p>
            <a:pPr algn="ctr"/>
            <a:r>
              <a:rPr lang="es-ES" dirty="0" smtClean="0"/>
              <a:t>Solución</a:t>
            </a:r>
            <a:endParaRPr lang="es-ES" dirty="0"/>
          </a:p>
        </p:txBody>
      </p:sp>
      <p:cxnSp>
        <p:nvCxnSpPr>
          <p:cNvPr id="14" name="Conector recto de flecha 13"/>
          <p:cNvCxnSpPr>
            <a:stCxn id="6" idx="3"/>
            <a:endCxn id="12" idx="1"/>
          </p:cNvCxnSpPr>
          <p:nvPr/>
        </p:nvCxnSpPr>
        <p:spPr>
          <a:xfrm flipV="1">
            <a:off x="7587048" y="4233247"/>
            <a:ext cx="997808" cy="9622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de flecha 15"/>
          <p:cNvCxnSpPr>
            <a:stCxn id="6" idx="3"/>
            <a:endCxn id="11" idx="1"/>
          </p:cNvCxnSpPr>
          <p:nvPr/>
        </p:nvCxnSpPr>
        <p:spPr>
          <a:xfrm>
            <a:off x="7587048" y="5195515"/>
            <a:ext cx="997808" cy="9622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492" y="4572781"/>
            <a:ext cx="2481287" cy="1841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43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11" grpId="0" animBg="1"/>
      <p:bldP spid="12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Modelando el Problema</a:t>
            </a:r>
            <a:endParaRPr lang="es-ES" dirty="0"/>
          </a:p>
        </p:txBody>
      </p:sp>
      <p:sp>
        <p:nvSpPr>
          <p:cNvPr id="3" name="Rectángulo 2"/>
          <p:cNvSpPr/>
          <p:nvPr/>
        </p:nvSpPr>
        <p:spPr>
          <a:xfrm>
            <a:off x="3253945" y="1812325"/>
            <a:ext cx="6343135" cy="34594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s-ES" dirty="0" err="1"/>
              <a:t>c</a:t>
            </a:r>
            <a:r>
              <a:rPr lang="es-ES" dirty="0" err="1" smtClean="0"/>
              <a:t>lass</a:t>
            </a:r>
            <a:r>
              <a:rPr lang="es-ES" dirty="0" smtClean="0"/>
              <a:t> Problema:</a:t>
            </a:r>
          </a:p>
          <a:p>
            <a:r>
              <a:rPr lang="es-ES" dirty="0"/>
              <a:t>	</a:t>
            </a:r>
            <a:r>
              <a:rPr lang="es-ES" dirty="0" err="1" smtClean="0"/>
              <a:t>def</a:t>
            </a:r>
            <a:r>
              <a:rPr lang="es-ES" dirty="0" smtClean="0"/>
              <a:t> partida():</a:t>
            </a:r>
          </a:p>
          <a:p>
            <a:r>
              <a:rPr lang="es-ES" dirty="0"/>
              <a:t>	</a:t>
            </a:r>
            <a:r>
              <a:rPr lang="es-ES" dirty="0" err="1" smtClean="0"/>
              <a:t>def</a:t>
            </a:r>
            <a:r>
              <a:rPr lang="es-ES" dirty="0" smtClean="0"/>
              <a:t> aceptar(candidato):</a:t>
            </a:r>
          </a:p>
          <a:p>
            <a:r>
              <a:rPr lang="es-ES" dirty="0"/>
              <a:t>	</a:t>
            </a:r>
            <a:r>
              <a:rPr lang="es-ES" dirty="0" err="1" smtClean="0"/>
              <a:t>def</a:t>
            </a:r>
            <a:r>
              <a:rPr lang="es-ES" dirty="0" smtClean="0"/>
              <a:t> rechazar(candidato):</a:t>
            </a:r>
          </a:p>
          <a:p>
            <a:r>
              <a:rPr lang="es-ES" dirty="0"/>
              <a:t>	</a:t>
            </a:r>
            <a:r>
              <a:rPr lang="es-ES" dirty="0" err="1" smtClean="0"/>
              <a:t>def</a:t>
            </a:r>
            <a:r>
              <a:rPr lang="es-ES" dirty="0" smtClean="0"/>
              <a:t> </a:t>
            </a:r>
            <a:r>
              <a:rPr lang="es-ES" dirty="0" err="1" smtClean="0"/>
              <a:t>asignar_solucion</a:t>
            </a:r>
            <a:r>
              <a:rPr lang="es-ES" dirty="0" smtClean="0"/>
              <a:t>(candidato):</a:t>
            </a:r>
          </a:p>
          <a:p>
            <a:r>
              <a:rPr lang="es-ES" dirty="0"/>
              <a:t>	</a:t>
            </a:r>
            <a:r>
              <a:rPr lang="es-ES" dirty="0" err="1" smtClean="0"/>
              <a:t>def</a:t>
            </a:r>
            <a:r>
              <a:rPr lang="es-ES" dirty="0" smtClean="0"/>
              <a:t> </a:t>
            </a:r>
            <a:r>
              <a:rPr lang="es-ES" dirty="0" err="1" smtClean="0"/>
              <a:t>primera_alternativa</a:t>
            </a:r>
            <a:r>
              <a:rPr lang="es-ES" dirty="0" smtClean="0"/>
              <a:t>(candidato):</a:t>
            </a:r>
          </a:p>
          <a:p>
            <a:r>
              <a:rPr lang="es-ES" dirty="0"/>
              <a:t>	</a:t>
            </a:r>
            <a:r>
              <a:rPr lang="es-ES" dirty="0" err="1" smtClean="0"/>
              <a:t>def</a:t>
            </a:r>
            <a:r>
              <a:rPr lang="es-ES" dirty="0" smtClean="0"/>
              <a:t> </a:t>
            </a:r>
            <a:r>
              <a:rPr lang="es-ES" dirty="0" err="1" smtClean="0"/>
              <a:t>siguiente_alternativa</a:t>
            </a:r>
            <a:r>
              <a:rPr lang="es-ES" dirty="0" smtClean="0"/>
              <a:t>(alternativa):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06508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Algoritmo Básico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1" y="1825625"/>
            <a:ext cx="6990566" cy="4351338"/>
          </a:xfrm>
          <a:solidFill>
            <a:schemeClr val="accent1"/>
          </a:solidFill>
        </p:spPr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</a:pPr>
            <a:r>
              <a:rPr lang="es-ES" dirty="0" err="1">
                <a:solidFill>
                  <a:schemeClr val="bg1"/>
                </a:solidFill>
              </a:rPr>
              <a:t>d</a:t>
            </a:r>
            <a:r>
              <a:rPr lang="es-ES" dirty="0" err="1" smtClean="0">
                <a:solidFill>
                  <a:schemeClr val="bg1"/>
                </a:solidFill>
              </a:rPr>
              <a:t>ef</a:t>
            </a:r>
            <a:r>
              <a:rPr lang="es-ES" dirty="0" smtClean="0">
                <a:solidFill>
                  <a:schemeClr val="bg1"/>
                </a:solidFill>
              </a:rPr>
              <a:t> backtracking(candidato):</a:t>
            </a:r>
          </a:p>
          <a:p>
            <a:pPr>
              <a:lnSpc>
                <a:spcPct val="100000"/>
              </a:lnSpc>
            </a:pPr>
            <a:r>
              <a:rPr lang="es-ES" dirty="0">
                <a:solidFill>
                  <a:schemeClr val="bg1"/>
                </a:solidFill>
              </a:rPr>
              <a:t>	</a:t>
            </a:r>
            <a:r>
              <a:rPr lang="es-ES" dirty="0" err="1" smtClean="0">
                <a:solidFill>
                  <a:schemeClr val="bg1"/>
                </a:solidFill>
              </a:rPr>
              <a:t>if</a:t>
            </a:r>
            <a:r>
              <a:rPr lang="es-ES" dirty="0" smtClean="0">
                <a:solidFill>
                  <a:schemeClr val="bg1"/>
                </a:solidFill>
              </a:rPr>
              <a:t> </a:t>
            </a:r>
            <a:r>
              <a:rPr lang="es-ES" dirty="0" err="1" smtClean="0">
                <a:solidFill>
                  <a:schemeClr val="bg1"/>
                </a:solidFill>
              </a:rPr>
              <a:t>problema.rechazar</a:t>
            </a:r>
            <a:r>
              <a:rPr lang="es-ES" dirty="0" smtClean="0">
                <a:solidFill>
                  <a:schemeClr val="bg1"/>
                </a:solidFill>
              </a:rPr>
              <a:t>(candidato):</a:t>
            </a:r>
          </a:p>
          <a:p>
            <a:pPr>
              <a:lnSpc>
                <a:spcPct val="100000"/>
              </a:lnSpc>
            </a:pPr>
            <a:r>
              <a:rPr lang="es-ES" dirty="0">
                <a:solidFill>
                  <a:schemeClr val="bg1"/>
                </a:solidFill>
              </a:rPr>
              <a:t>	</a:t>
            </a:r>
            <a:r>
              <a:rPr lang="es-ES" dirty="0" smtClean="0">
                <a:solidFill>
                  <a:schemeClr val="bg1"/>
                </a:solidFill>
              </a:rPr>
              <a:t>	</a:t>
            </a:r>
            <a:r>
              <a:rPr lang="es-ES" dirty="0" err="1" smtClean="0">
                <a:solidFill>
                  <a:schemeClr val="bg1"/>
                </a:solidFill>
              </a:rPr>
              <a:t>return</a:t>
            </a:r>
            <a:endParaRPr lang="es-ES" dirty="0" smtClean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</a:pPr>
            <a:r>
              <a:rPr lang="es-ES" dirty="0">
                <a:solidFill>
                  <a:schemeClr val="bg1"/>
                </a:solidFill>
              </a:rPr>
              <a:t>	</a:t>
            </a:r>
            <a:r>
              <a:rPr lang="es-ES" dirty="0" err="1" smtClean="0">
                <a:solidFill>
                  <a:schemeClr val="bg1"/>
                </a:solidFill>
              </a:rPr>
              <a:t>if</a:t>
            </a:r>
            <a:r>
              <a:rPr lang="es-ES" dirty="0" smtClean="0">
                <a:solidFill>
                  <a:schemeClr val="bg1"/>
                </a:solidFill>
              </a:rPr>
              <a:t> </a:t>
            </a:r>
            <a:r>
              <a:rPr lang="es-ES" dirty="0" err="1" smtClean="0">
                <a:solidFill>
                  <a:schemeClr val="bg1"/>
                </a:solidFill>
              </a:rPr>
              <a:t>problema.aceptar</a:t>
            </a:r>
            <a:r>
              <a:rPr lang="es-ES" dirty="0" smtClean="0">
                <a:solidFill>
                  <a:schemeClr val="bg1"/>
                </a:solidFill>
              </a:rPr>
              <a:t>(candidato):</a:t>
            </a:r>
          </a:p>
          <a:p>
            <a:pPr>
              <a:lnSpc>
                <a:spcPct val="100000"/>
              </a:lnSpc>
            </a:pPr>
            <a:r>
              <a:rPr lang="es-ES" dirty="0">
                <a:solidFill>
                  <a:schemeClr val="bg1"/>
                </a:solidFill>
              </a:rPr>
              <a:t>	</a:t>
            </a:r>
            <a:r>
              <a:rPr lang="es-ES" dirty="0" smtClean="0">
                <a:solidFill>
                  <a:schemeClr val="bg1"/>
                </a:solidFill>
              </a:rPr>
              <a:t>	</a:t>
            </a:r>
            <a:r>
              <a:rPr lang="es-ES" dirty="0" err="1" smtClean="0">
                <a:solidFill>
                  <a:schemeClr val="bg1"/>
                </a:solidFill>
              </a:rPr>
              <a:t>problema.asignar_solucion</a:t>
            </a:r>
            <a:r>
              <a:rPr lang="es-ES" dirty="0" smtClean="0">
                <a:solidFill>
                  <a:schemeClr val="bg1"/>
                </a:solidFill>
              </a:rPr>
              <a:t>(candidato)</a:t>
            </a:r>
          </a:p>
          <a:p>
            <a:pPr>
              <a:lnSpc>
                <a:spcPct val="100000"/>
              </a:lnSpc>
            </a:pPr>
            <a:r>
              <a:rPr lang="es-ES" dirty="0" smtClean="0">
                <a:solidFill>
                  <a:schemeClr val="bg1"/>
                </a:solidFill>
              </a:rPr>
              <a:t>		</a:t>
            </a:r>
            <a:r>
              <a:rPr lang="es-ES" dirty="0" err="1" smtClean="0">
                <a:solidFill>
                  <a:schemeClr val="bg1"/>
                </a:solidFill>
              </a:rPr>
              <a:t>return</a:t>
            </a:r>
            <a:endParaRPr lang="es-ES" dirty="0" smtClean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</a:pPr>
            <a:r>
              <a:rPr lang="es-ES" dirty="0">
                <a:solidFill>
                  <a:schemeClr val="bg1"/>
                </a:solidFill>
              </a:rPr>
              <a:t>	</a:t>
            </a:r>
            <a:r>
              <a:rPr lang="es-ES" dirty="0" err="1" smtClean="0">
                <a:solidFill>
                  <a:schemeClr val="bg1"/>
                </a:solidFill>
              </a:rPr>
              <a:t>solucion</a:t>
            </a:r>
            <a:r>
              <a:rPr lang="es-ES" dirty="0" smtClean="0">
                <a:solidFill>
                  <a:schemeClr val="bg1"/>
                </a:solidFill>
              </a:rPr>
              <a:t> = </a:t>
            </a:r>
            <a:r>
              <a:rPr lang="es-ES" dirty="0" err="1" smtClean="0">
                <a:solidFill>
                  <a:schemeClr val="bg1"/>
                </a:solidFill>
              </a:rPr>
              <a:t>problema.primera_alternativa</a:t>
            </a:r>
            <a:r>
              <a:rPr lang="es-ES" dirty="0" smtClean="0">
                <a:solidFill>
                  <a:schemeClr val="bg1"/>
                </a:solidFill>
              </a:rPr>
              <a:t>(candidato)</a:t>
            </a:r>
          </a:p>
          <a:p>
            <a:pPr>
              <a:lnSpc>
                <a:spcPct val="100000"/>
              </a:lnSpc>
            </a:pPr>
            <a:r>
              <a:rPr lang="es-ES" dirty="0">
                <a:solidFill>
                  <a:schemeClr val="bg1"/>
                </a:solidFill>
              </a:rPr>
              <a:t>	</a:t>
            </a:r>
            <a:r>
              <a:rPr lang="es-ES" dirty="0" err="1" smtClean="0">
                <a:solidFill>
                  <a:schemeClr val="bg1"/>
                </a:solidFill>
              </a:rPr>
              <a:t>while</a:t>
            </a:r>
            <a:r>
              <a:rPr lang="es-ES" dirty="0" smtClean="0">
                <a:solidFill>
                  <a:schemeClr val="bg1"/>
                </a:solidFill>
              </a:rPr>
              <a:t> </a:t>
            </a:r>
            <a:r>
              <a:rPr lang="es-ES" dirty="0" err="1" smtClean="0">
                <a:solidFill>
                  <a:schemeClr val="bg1"/>
                </a:solidFill>
              </a:rPr>
              <a:t>solucion</a:t>
            </a:r>
            <a:r>
              <a:rPr lang="es-ES" dirty="0" smtClean="0">
                <a:solidFill>
                  <a:schemeClr val="bg1"/>
                </a:solidFill>
              </a:rPr>
              <a:t> </a:t>
            </a:r>
            <a:r>
              <a:rPr lang="es-ES" dirty="0" err="1" smtClean="0">
                <a:solidFill>
                  <a:schemeClr val="bg1"/>
                </a:solidFill>
              </a:rPr>
              <a:t>is</a:t>
            </a:r>
            <a:r>
              <a:rPr lang="es-ES" dirty="0" smtClean="0">
                <a:solidFill>
                  <a:schemeClr val="bg1"/>
                </a:solidFill>
              </a:rPr>
              <a:t> </a:t>
            </a:r>
            <a:r>
              <a:rPr lang="es-ES" dirty="0" err="1" smtClean="0">
                <a:solidFill>
                  <a:schemeClr val="bg1"/>
                </a:solidFill>
              </a:rPr>
              <a:t>not</a:t>
            </a:r>
            <a:r>
              <a:rPr lang="es-ES" dirty="0" smtClean="0">
                <a:solidFill>
                  <a:schemeClr val="bg1"/>
                </a:solidFill>
              </a:rPr>
              <a:t> </a:t>
            </a:r>
            <a:r>
              <a:rPr lang="es-ES" dirty="0" err="1" smtClean="0">
                <a:solidFill>
                  <a:schemeClr val="bg1"/>
                </a:solidFill>
              </a:rPr>
              <a:t>None</a:t>
            </a:r>
            <a:r>
              <a:rPr lang="es-ES" dirty="0" smtClean="0">
                <a:solidFill>
                  <a:schemeClr val="bg1"/>
                </a:solidFill>
              </a:rPr>
              <a:t>:</a:t>
            </a:r>
          </a:p>
          <a:p>
            <a:pPr>
              <a:lnSpc>
                <a:spcPct val="100000"/>
              </a:lnSpc>
            </a:pPr>
            <a:r>
              <a:rPr lang="es-ES" dirty="0">
                <a:solidFill>
                  <a:schemeClr val="bg1"/>
                </a:solidFill>
              </a:rPr>
              <a:t>	</a:t>
            </a:r>
            <a:r>
              <a:rPr lang="es-ES" dirty="0" smtClean="0">
                <a:solidFill>
                  <a:schemeClr val="bg1"/>
                </a:solidFill>
              </a:rPr>
              <a:t>	backtracking(</a:t>
            </a:r>
            <a:r>
              <a:rPr lang="es-ES" dirty="0" err="1" smtClean="0">
                <a:solidFill>
                  <a:schemeClr val="bg1"/>
                </a:solidFill>
              </a:rPr>
              <a:t>solucion</a:t>
            </a:r>
            <a:r>
              <a:rPr lang="es-ES" dirty="0" smtClean="0">
                <a:solidFill>
                  <a:schemeClr val="bg1"/>
                </a:solidFill>
              </a:rPr>
              <a:t>)</a:t>
            </a:r>
          </a:p>
          <a:p>
            <a:pPr>
              <a:lnSpc>
                <a:spcPct val="100000"/>
              </a:lnSpc>
            </a:pPr>
            <a:r>
              <a:rPr lang="es-ES" dirty="0">
                <a:solidFill>
                  <a:schemeClr val="bg1"/>
                </a:solidFill>
              </a:rPr>
              <a:t>	</a:t>
            </a:r>
            <a:r>
              <a:rPr lang="es-ES" dirty="0" smtClean="0">
                <a:solidFill>
                  <a:schemeClr val="bg1"/>
                </a:solidFill>
              </a:rPr>
              <a:t>	</a:t>
            </a:r>
            <a:r>
              <a:rPr lang="es-ES" dirty="0" err="1" smtClean="0">
                <a:solidFill>
                  <a:schemeClr val="bg1"/>
                </a:solidFill>
              </a:rPr>
              <a:t>solucion</a:t>
            </a:r>
            <a:r>
              <a:rPr lang="es-ES" dirty="0" smtClean="0">
                <a:solidFill>
                  <a:schemeClr val="bg1"/>
                </a:solidFill>
              </a:rPr>
              <a:t> = </a:t>
            </a:r>
            <a:r>
              <a:rPr lang="es-ES" dirty="0" err="1" smtClean="0">
                <a:solidFill>
                  <a:schemeClr val="bg1"/>
                </a:solidFill>
              </a:rPr>
              <a:t>problema.siguiente_alternativa</a:t>
            </a:r>
            <a:r>
              <a:rPr lang="es-ES" dirty="0" smtClean="0">
                <a:solidFill>
                  <a:schemeClr val="bg1"/>
                </a:solidFill>
              </a:rPr>
              <a:t>(</a:t>
            </a:r>
            <a:r>
              <a:rPr lang="es-ES" dirty="0" err="1" smtClean="0">
                <a:solidFill>
                  <a:schemeClr val="bg1"/>
                </a:solidFill>
              </a:rPr>
              <a:t>solucion</a:t>
            </a:r>
            <a:r>
              <a:rPr lang="es-ES" dirty="0" smtClean="0">
                <a:solidFill>
                  <a:schemeClr val="bg1"/>
                </a:solidFill>
              </a:rPr>
              <a:t>)</a:t>
            </a:r>
          </a:p>
          <a:p>
            <a:pPr>
              <a:lnSpc>
                <a:spcPct val="100000"/>
              </a:lnSpc>
            </a:pPr>
            <a:endParaRPr lang="es-E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9845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smtClean="0"/>
              <a:t>El concepto de Recursión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78418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Problema: Búsqueda de Vuelos</a:t>
            </a:r>
            <a:endParaRPr lang="es-ES" dirty="0"/>
          </a:p>
        </p:txBody>
      </p:sp>
      <p:sp>
        <p:nvSpPr>
          <p:cNvPr id="5" name="Elipse 4"/>
          <p:cNvSpPr/>
          <p:nvPr/>
        </p:nvSpPr>
        <p:spPr>
          <a:xfrm>
            <a:off x="452064" y="2068528"/>
            <a:ext cx="1171253" cy="10993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 smtClean="0"/>
              <a:t>Santiago</a:t>
            </a:r>
            <a:endParaRPr lang="es-ES" sz="1200" dirty="0"/>
          </a:p>
        </p:txBody>
      </p:sp>
      <p:sp>
        <p:nvSpPr>
          <p:cNvPr id="6" name="Elipse 5"/>
          <p:cNvSpPr/>
          <p:nvPr/>
        </p:nvSpPr>
        <p:spPr>
          <a:xfrm>
            <a:off x="3614791" y="1518863"/>
            <a:ext cx="1171253" cy="10993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 smtClean="0"/>
              <a:t>Buenos</a:t>
            </a:r>
          </a:p>
          <a:p>
            <a:pPr algn="ctr"/>
            <a:r>
              <a:rPr lang="es-ES" sz="1200" dirty="0" smtClean="0"/>
              <a:t>Aires</a:t>
            </a:r>
            <a:endParaRPr lang="es-ES" sz="1200" dirty="0"/>
          </a:p>
        </p:txBody>
      </p:sp>
      <p:sp>
        <p:nvSpPr>
          <p:cNvPr id="7" name="Elipse 6"/>
          <p:cNvSpPr/>
          <p:nvPr/>
        </p:nvSpPr>
        <p:spPr>
          <a:xfrm>
            <a:off x="2443538" y="2628470"/>
            <a:ext cx="1171253" cy="10993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 smtClean="0"/>
              <a:t>Lima</a:t>
            </a:r>
            <a:endParaRPr lang="es-ES" sz="1200" dirty="0"/>
          </a:p>
        </p:txBody>
      </p:sp>
      <p:sp>
        <p:nvSpPr>
          <p:cNvPr id="8" name="Elipse 7"/>
          <p:cNvSpPr/>
          <p:nvPr/>
        </p:nvSpPr>
        <p:spPr>
          <a:xfrm>
            <a:off x="3614791" y="4837416"/>
            <a:ext cx="1171253" cy="10993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 smtClean="0"/>
              <a:t>Miami</a:t>
            </a:r>
            <a:endParaRPr lang="es-ES" sz="1200" dirty="0"/>
          </a:p>
        </p:txBody>
      </p:sp>
      <p:sp>
        <p:nvSpPr>
          <p:cNvPr id="9" name="Elipse 8"/>
          <p:cNvSpPr/>
          <p:nvPr/>
        </p:nvSpPr>
        <p:spPr>
          <a:xfrm>
            <a:off x="6193605" y="1518862"/>
            <a:ext cx="1171253" cy="10993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 err="1"/>
              <a:t>S</a:t>
            </a:r>
            <a:r>
              <a:rPr lang="es-ES" sz="1200" dirty="0" err="1" smtClean="0"/>
              <a:t>ydney</a:t>
            </a:r>
            <a:endParaRPr lang="es-ES" sz="1200" dirty="0"/>
          </a:p>
        </p:txBody>
      </p:sp>
      <p:sp>
        <p:nvSpPr>
          <p:cNvPr id="10" name="Elipse 9"/>
          <p:cNvSpPr/>
          <p:nvPr/>
        </p:nvSpPr>
        <p:spPr>
          <a:xfrm>
            <a:off x="8606320" y="1518861"/>
            <a:ext cx="1171253" cy="10993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 err="1" smtClean="0"/>
              <a:t>Tokyo</a:t>
            </a:r>
            <a:endParaRPr lang="es-ES" sz="1200" dirty="0"/>
          </a:p>
        </p:txBody>
      </p:sp>
      <p:cxnSp>
        <p:nvCxnSpPr>
          <p:cNvPr id="12" name="Conector recto de flecha 11"/>
          <p:cNvCxnSpPr>
            <a:stCxn id="5" idx="6"/>
            <a:endCxn id="6" idx="2"/>
          </p:cNvCxnSpPr>
          <p:nvPr/>
        </p:nvCxnSpPr>
        <p:spPr>
          <a:xfrm flipV="1">
            <a:off x="1623317" y="2068531"/>
            <a:ext cx="1991474" cy="5496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de flecha 13"/>
          <p:cNvCxnSpPr>
            <a:stCxn id="6" idx="6"/>
            <a:endCxn id="9" idx="2"/>
          </p:cNvCxnSpPr>
          <p:nvPr/>
        </p:nvCxnSpPr>
        <p:spPr>
          <a:xfrm flipV="1">
            <a:off x="4786044" y="2068530"/>
            <a:ext cx="140756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de flecha 15"/>
          <p:cNvCxnSpPr>
            <a:stCxn id="9" idx="6"/>
            <a:endCxn id="10" idx="2"/>
          </p:cNvCxnSpPr>
          <p:nvPr/>
        </p:nvCxnSpPr>
        <p:spPr>
          <a:xfrm flipV="1">
            <a:off x="7364858" y="2068529"/>
            <a:ext cx="124146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de flecha 17"/>
          <p:cNvCxnSpPr>
            <a:stCxn id="5" idx="6"/>
            <a:endCxn id="7" idx="2"/>
          </p:cNvCxnSpPr>
          <p:nvPr/>
        </p:nvCxnSpPr>
        <p:spPr>
          <a:xfrm>
            <a:off x="1623317" y="2618196"/>
            <a:ext cx="820221" cy="5599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cto de flecha 19"/>
          <p:cNvCxnSpPr>
            <a:stCxn id="5" idx="6"/>
            <a:endCxn id="8" idx="2"/>
          </p:cNvCxnSpPr>
          <p:nvPr/>
        </p:nvCxnSpPr>
        <p:spPr>
          <a:xfrm>
            <a:off x="1623317" y="2618196"/>
            <a:ext cx="1991474" cy="27688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de flecha 21"/>
          <p:cNvCxnSpPr>
            <a:stCxn id="8" idx="6"/>
            <a:endCxn id="10" idx="3"/>
          </p:cNvCxnSpPr>
          <p:nvPr/>
        </p:nvCxnSpPr>
        <p:spPr>
          <a:xfrm flipV="1">
            <a:off x="4786044" y="2457202"/>
            <a:ext cx="3991802" cy="29298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cto de flecha 27"/>
          <p:cNvCxnSpPr>
            <a:stCxn id="7" idx="4"/>
            <a:endCxn id="8" idx="1"/>
          </p:cNvCxnSpPr>
          <p:nvPr/>
        </p:nvCxnSpPr>
        <p:spPr>
          <a:xfrm>
            <a:off x="3029165" y="3727805"/>
            <a:ext cx="757152" cy="12706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cto de flecha 29"/>
          <p:cNvCxnSpPr>
            <a:stCxn id="6" idx="4"/>
            <a:endCxn id="8" idx="0"/>
          </p:cNvCxnSpPr>
          <p:nvPr/>
        </p:nvCxnSpPr>
        <p:spPr>
          <a:xfrm>
            <a:off x="4200418" y="2618198"/>
            <a:ext cx="0" cy="22192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8875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Implementación: Búsqueda de Rutas de Vuelos</a:t>
            </a:r>
            <a:endParaRPr lang="es-ES" dirty="0"/>
          </a:p>
        </p:txBody>
      </p:sp>
      <p:sp>
        <p:nvSpPr>
          <p:cNvPr id="3" name="Rectángulo 2"/>
          <p:cNvSpPr/>
          <p:nvPr/>
        </p:nvSpPr>
        <p:spPr>
          <a:xfrm>
            <a:off x="436606" y="1532239"/>
            <a:ext cx="3336323" cy="6425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p</a:t>
            </a:r>
            <a:r>
              <a:rPr lang="es-ES" dirty="0" smtClean="0"/>
              <a:t>artida()</a:t>
            </a:r>
            <a:endParaRPr lang="es-ES" dirty="0"/>
          </a:p>
        </p:txBody>
      </p:sp>
      <p:sp>
        <p:nvSpPr>
          <p:cNvPr id="4" name="Rectángulo 3"/>
          <p:cNvSpPr/>
          <p:nvPr/>
        </p:nvSpPr>
        <p:spPr>
          <a:xfrm>
            <a:off x="436605" y="2335428"/>
            <a:ext cx="3336324" cy="6425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aceptar(candidato)</a:t>
            </a:r>
            <a:endParaRPr lang="es-ES" dirty="0"/>
          </a:p>
        </p:txBody>
      </p:sp>
      <p:sp>
        <p:nvSpPr>
          <p:cNvPr id="5" name="Rectángulo 4"/>
          <p:cNvSpPr/>
          <p:nvPr/>
        </p:nvSpPr>
        <p:spPr>
          <a:xfrm>
            <a:off x="436604" y="3138617"/>
            <a:ext cx="3336325" cy="6425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rechazar(candidato)</a:t>
            </a:r>
            <a:endParaRPr lang="es-ES" dirty="0"/>
          </a:p>
        </p:txBody>
      </p:sp>
      <p:sp>
        <p:nvSpPr>
          <p:cNvPr id="6" name="Rectángulo 5"/>
          <p:cNvSpPr/>
          <p:nvPr/>
        </p:nvSpPr>
        <p:spPr>
          <a:xfrm>
            <a:off x="436603" y="3941806"/>
            <a:ext cx="3336326" cy="6425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asignar_solucion(candidato)</a:t>
            </a:r>
            <a:endParaRPr lang="es-ES" dirty="0"/>
          </a:p>
        </p:txBody>
      </p:sp>
      <p:sp>
        <p:nvSpPr>
          <p:cNvPr id="7" name="Rectángulo 6"/>
          <p:cNvSpPr/>
          <p:nvPr/>
        </p:nvSpPr>
        <p:spPr>
          <a:xfrm>
            <a:off x="436603" y="4744995"/>
            <a:ext cx="3336326" cy="6425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/>
              <a:t>p</a:t>
            </a:r>
            <a:r>
              <a:rPr lang="es-ES" dirty="0" err="1" smtClean="0"/>
              <a:t>rimera_alternativa</a:t>
            </a:r>
            <a:r>
              <a:rPr lang="es-ES" dirty="0" smtClean="0"/>
              <a:t>(candidato)</a:t>
            </a:r>
            <a:endParaRPr lang="es-ES" dirty="0"/>
          </a:p>
        </p:txBody>
      </p:sp>
      <p:sp>
        <p:nvSpPr>
          <p:cNvPr id="8" name="Rectángulo 7"/>
          <p:cNvSpPr/>
          <p:nvPr/>
        </p:nvSpPr>
        <p:spPr>
          <a:xfrm>
            <a:off x="436602" y="5548184"/>
            <a:ext cx="3336327" cy="6425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 smtClean="0"/>
              <a:t>segunda_alternativa</a:t>
            </a:r>
            <a:r>
              <a:rPr lang="es-ES" dirty="0" smtClean="0"/>
              <a:t>(candidato)</a:t>
            </a:r>
            <a:endParaRPr lang="es-ES" dirty="0"/>
          </a:p>
        </p:txBody>
      </p:sp>
      <p:sp>
        <p:nvSpPr>
          <p:cNvPr id="9" name="Rectángulo 8"/>
          <p:cNvSpPr/>
          <p:nvPr/>
        </p:nvSpPr>
        <p:spPr>
          <a:xfrm>
            <a:off x="7805352" y="1532239"/>
            <a:ext cx="3548448" cy="64255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Lista con ciudad de origen</a:t>
            </a:r>
            <a:endParaRPr lang="es-ES" dirty="0"/>
          </a:p>
        </p:txBody>
      </p:sp>
      <p:sp>
        <p:nvSpPr>
          <p:cNvPr id="10" name="Rectángulo 9"/>
          <p:cNvSpPr/>
          <p:nvPr/>
        </p:nvSpPr>
        <p:spPr>
          <a:xfrm>
            <a:off x="7805352" y="2335428"/>
            <a:ext cx="3548448" cy="64255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Si la ruta tiene la ciudad destino</a:t>
            </a:r>
            <a:endParaRPr lang="es-ES" dirty="0"/>
          </a:p>
        </p:txBody>
      </p:sp>
      <p:sp>
        <p:nvSpPr>
          <p:cNvPr id="11" name="Rectángulo 10"/>
          <p:cNvSpPr/>
          <p:nvPr/>
        </p:nvSpPr>
        <p:spPr>
          <a:xfrm>
            <a:off x="7805352" y="3138617"/>
            <a:ext cx="3548448" cy="64255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Si ya existe una solución satisfactoria o la solución es peor</a:t>
            </a:r>
            <a:endParaRPr lang="es-ES" dirty="0"/>
          </a:p>
        </p:txBody>
      </p:sp>
      <p:sp>
        <p:nvSpPr>
          <p:cNvPr id="12" name="Rectángulo 11"/>
          <p:cNvSpPr/>
          <p:nvPr/>
        </p:nvSpPr>
        <p:spPr>
          <a:xfrm>
            <a:off x="7805352" y="3941806"/>
            <a:ext cx="3548448" cy="64255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Almacenar la solución</a:t>
            </a:r>
            <a:endParaRPr lang="es-ES" dirty="0"/>
          </a:p>
        </p:txBody>
      </p:sp>
      <p:sp>
        <p:nvSpPr>
          <p:cNvPr id="13" name="Rectángulo 12"/>
          <p:cNvSpPr/>
          <p:nvPr/>
        </p:nvSpPr>
        <p:spPr>
          <a:xfrm>
            <a:off x="7805352" y="4744995"/>
            <a:ext cx="3548448" cy="64255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Donde puedo llegar desde la última ciudad</a:t>
            </a:r>
            <a:endParaRPr lang="es-ES" dirty="0"/>
          </a:p>
        </p:txBody>
      </p:sp>
      <p:sp>
        <p:nvSpPr>
          <p:cNvPr id="14" name="Rectángulo 13"/>
          <p:cNvSpPr/>
          <p:nvPr/>
        </p:nvSpPr>
        <p:spPr>
          <a:xfrm>
            <a:off x="7805352" y="5527590"/>
            <a:ext cx="3548448" cy="64255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Cambio la última ciudad de la ruta por la siguiente opción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06777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smtClean="0"/>
              <a:t>Ahora veámoslo en vivo</a:t>
            </a:r>
            <a:endParaRPr lang="es-E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s-ES" dirty="0" smtClean="0"/>
              <a:t>Búsqueda de Rutas de Vuelos</a:t>
            </a:r>
          </a:p>
          <a:p>
            <a:r>
              <a:rPr lang="es-ES" dirty="0" smtClean="0"/>
              <a:t>Usando </a:t>
            </a:r>
            <a:r>
              <a:rPr lang="es-ES" dirty="0" err="1" smtClean="0"/>
              <a:t>Backtracking</a:t>
            </a:r>
            <a:endParaRPr lang="es-ES" dirty="0"/>
          </a:p>
        </p:txBody>
      </p:sp>
      <p:pic>
        <p:nvPicPr>
          <p:cNvPr id="16386" name="Picture 2" descr="http://www.cafex.com/wp-content/uploads/2012/09/demo_bann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8973" y="750409"/>
            <a:ext cx="5567138" cy="2621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43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Objetivos de la próxima Clase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979117" y="1728349"/>
            <a:ext cx="5677931" cy="4351338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smtClean="0"/>
              <a:t>Conocer algoritmos recursivos de ordenamiento.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smtClean="0"/>
              <a:t>Algoritmo de ordenamiento Mergesort.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smtClean="0"/>
              <a:t>Algoritmo de ordenamiento Quicksort.</a:t>
            </a:r>
          </a:p>
        </p:txBody>
      </p:sp>
      <p:pic>
        <p:nvPicPr>
          <p:cNvPr id="2050" name="Picture 2" descr="https://www.nasa.gov/externalflash/shuttlefolio/images/sts-2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274" y="1924244"/>
            <a:ext cx="558546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0334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smtClean="0"/>
              <a:t>Preguntas</a:t>
            </a:r>
            <a:endParaRPr lang="es-ES" dirty="0"/>
          </a:p>
        </p:txBody>
      </p:sp>
      <p:sp>
        <p:nvSpPr>
          <p:cNvPr id="3" name="Marcador de text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 smtClean="0"/>
              <a:t>¡Muchas Gracias!</a:t>
            </a:r>
            <a:endParaRPr lang="es-ES" dirty="0"/>
          </a:p>
        </p:txBody>
      </p:sp>
      <p:pic>
        <p:nvPicPr>
          <p:cNvPr id="6148" name="Picture 4" descr="questions or decision making concep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6955" y="295384"/>
            <a:ext cx="6259286" cy="4153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9423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Hacia el Concepto de Recursión: Fractales</a:t>
            </a:r>
            <a:endParaRPr lang="es-ES" dirty="0"/>
          </a:p>
        </p:txBody>
      </p:sp>
      <p:sp>
        <p:nvSpPr>
          <p:cNvPr id="3" name="Rectángulo 2"/>
          <p:cNvSpPr/>
          <p:nvPr/>
        </p:nvSpPr>
        <p:spPr>
          <a:xfrm>
            <a:off x="369450" y="3336667"/>
            <a:ext cx="4481384" cy="13262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Un objeto se dice que tiene geometría fractal cuando su forma básica se repite a diferentes escalas (Mandelbrot, 1975)</a:t>
            </a:r>
            <a:endParaRPr lang="es-ES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6183" y="1355467"/>
            <a:ext cx="1905000" cy="1981200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6471189" y="3483978"/>
            <a:ext cx="4719562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24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Copo de Nieve y Curva de Koch</a:t>
            </a:r>
            <a:endParaRPr lang="es-ES" sz="2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0084" y="2384167"/>
            <a:ext cx="1905000" cy="95250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2976" y="5258037"/>
            <a:ext cx="1143000" cy="885825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30966" y="4790796"/>
            <a:ext cx="2632240" cy="1820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665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Fractales en la naturaleza</a:t>
            </a:r>
            <a:endParaRPr lang="es-E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525" y="2906798"/>
            <a:ext cx="2095500" cy="1571625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0689" y="1539059"/>
            <a:ext cx="1905000" cy="181927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0689" y="4122650"/>
            <a:ext cx="2619375" cy="174307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2995" y="3358334"/>
            <a:ext cx="2381250" cy="192405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0132" y="1359676"/>
            <a:ext cx="2466975" cy="184785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12863" y="2821072"/>
            <a:ext cx="2619375" cy="1743075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93800" y="5149679"/>
            <a:ext cx="2857500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153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Resolviendo “Fractalmente” un Problema</a:t>
            </a:r>
            <a:endParaRPr lang="es-ES" dirty="0"/>
          </a:p>
        </p:txBody>
      </p:sp>
      <p:sp>
        <p:nvSpPr>
          <p:cNvPr id="3" name="Rectángulo 2"/>
          <p:cNvSpPr/>
          <p:nvPr/>
        </p:nvSpPr>
        <p:spPr>
          <a:xfrm>
            <a:off x="1688757" y="1729946"/>
            <a:ext cx="1812324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Fractal</a:t>
            </a:r>
            <a:endParaRPr lang="es-ES" dirty="0"/>
          </a:p>
        </p:txBody>
      </p:sp>
      <p:sp>
        <p:nvSpPr>
          <p:cNvPr id="4" name="Rectángulo 3"/>
          <p:cNvSpPr/>
          <p:nvPr/>
        </p:nvSpPr>
        <p:spPr>
          <a:xfrm>
            <a:off x="1688757" y="3870785"/>
            <a:ext cx="1812324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Forma</a:t>
            </a:r>
            <a:endParaRPr lang="es-ES" dirty="0"/>
          </a:p>
        </p:txBody>
      </p:sp>
      <p:sp>
        <p:nvSpPr>
          <p:cNvPr id="5" name="Flecha curvada hacia abajo 4"/>
          <p:cNvSpPr/>
          <p:nvPr/>
        </p:nvSpPr>
        <p:spPr>
          <a:xfrm>
            <a:off x="2010032" y="3336324"/>
            <a:ext cx="1169773" cy="428368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6" name="Rectángulo 5"/>
          <p:cNvSpPr/>
          <p:nvPr/>
        </p:nvSpPr>
        <p:spPr>
          <a:xfrm>
            <a:off x="6388444" y="1729946"/>
            <a:ext cx="1812324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Problema</a:t>
            </a:r>
            <a:endParaRPr lang="es-ES" dirty="0"/>
          </a:p>
        </p:txBody>
      </p:sp>
      <p:sp>
        <p:nvSpPr>
          <p:cNvPr id="7" name="Rectángulo 6"/>
          <p:cNvSpPr/>
          <p:nvPr/>
        </p:nvSpPr>
        <p:spPr>
          <a:xfrm>
            <a:off x="6388444" y="3870785"/>
            <a:ext cx="1812324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Solución</a:t>
            </a:r>
            <a:endParaRPr lang="es-ES" dirty="0"/>
          </a:p>
        </p:txBody>
      </p:sp>
      <p:sp>
        <p:nvSpPr>
          <p:cNvPr id="8" name="Flecha curvada hacia abajo 7"/>
          <p:cNvSpPr/>
          <p:nvPr/>
        </p:nvSpPr>
        <p:spPr>
          <a:xfrm>
            <a:off x="6709719" y="3336324"/>
            <a:ext cx="1169773" cy="428368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9" name="Flecha izquierda 8"/>
          <p:cNvSpPr/>
          <p:nvPr/>
        </p:nvSpPr>
        <p:spPr>
          <a:xfrm>
            <a:off x="8682680" y="3940307"/>
            <a:ext cx="1589904" cy="775356"/>
          </a:xfrm>
          <a:prstGeom prst="lef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Recursión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27434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Recursión en Ciencia de la Computación</a:t>
            </a:r>
            <a:endParaRPr lang="es-ES" dirty="0"/>
          </a:p>
        </p:txBody>
      </p:sp>
      <p:sp>
        <p:nvSpPr>
          <p:cNvPr id="3" name="Rectángulo 2"/>
          <p:cNvSpPr/>
          <p:nvPr/>
        </p:nvSpPr>
        <p:spPr>
          <a:xfrm>
            <a:off x="115330" y="3062166"/>
            <a:ext cx="2998573" cy="99677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Un algoritmo es recursivo si está definido en términos de sí mismo</a:t>
            </a:r>
            <a:endParaRPr lang="es-ES" dirty="0"/>
          </a:p>
        </p:txBody>
      </p:sp>
      <p:sp>
        <p:nvSpPr>
          <p:cNvPr id="4" name="Rectángulo 3"/>
          <p:cNvSpPr/>
          <p:nvPr/>
        </p:nvSpPr>
        <p:spPr>
          <a:xfrm>
            <a:off x="3271452" y="2064078"/>
            <a:ext cx="1845275" cy="4896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s-ES" dirty="0" smtClean="0"/>
              <a:t>Factorial de N</a:t>
            </a:r>
            <a:endParaRPr lang="es-ES" dirty="0"/>
          </a:p>
        </p:txBody>
      </p:sp>
      <p:sp>
        <p:nvSpPr>
          <p:cNvPr id="5" name="Rectángulo 4"/>
          <p:cNvSpPr/>
          <p:nvPr/>
        </p:nvSpPr>
        <p:spPr>
          <a:xfrm>
            <a:off x="4194090" y="2805483"/>
            <a:ext cx="2569176" cy="4896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s-ES" dirty="0" smtClean="0"/>
              <a:t>Si N es igual a 1</a:t>
            </a:r>
            <a:endParaRPr lang="es-ES" dirty="0"/>
          </a:p>
        </p:txBody>
      </p:sp>
      <p:sp>
        <p:nvSpPr>
          <p:cNvPr id="6" name="Rectángulo 5"/>
          <p:cNvSpPr/>
          <p:nvPr/>
        </p:nvSpPr>
        <p:spPr>
          <a:xfrm>
            <a:off x="4194089" y="4003588"/>
            <a:ext cx="2569176" cy="4896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s-ES" dirty="0" smtClean="0"/>
              <a:t>De lo contrario</a:t>
            </a:r>
            <a:endParaRPr lang="es-ES" dirty="0"/>
          </a:p>
        </p:txBody>
      </p:sp>
      <p:sp>
        <p:nvSpPr>
          <p:cNvPr id="7" name="Rectángulo 6"/>
          <p:cNvSpPr/>
          <p:nvPr/>
        </p:nvSpPr>
        <p:spPr>
          <a:xfrm>
            <a:off x="5116727" y="3404535"/>
            <a:ext cx="3203489" cy="4896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s-ES" dirty="0" smtClean="0"/>
              <a:t>Retornar 1</a:t>
            </a:r>
            <a:endParaRPr lang="es-ES" dirty="0"/>
          </a:p>
        </p:txBody>
      </p:sp>
      <p:sp>
        <p:nvSpPr>
          <p:cNvPr id="8" name="Rectángulo 7"/>
          <p:cNvSpPr/>
          <p:nvPr/>
        </p:nvSpPr>
        <p:spPr>
          <a:xfrm>
            <a:off x="5116727" y="4602640"/>
            <a:ext cx="3203489" cy="4896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s-ES" dirty="0" smtClean="0"/>
              <a:t>Retornar N * Factorial ( N – 1 )</a:t>
            </a:r>
            <a:endParaRPr lang="es-ES" dirty="0"/>
          </a:p>
        </p:txBody>
      </p:sp>
      <p:sp>
        <p:nvSpPr>
          <p:cNvPr id="9" name="Flecha izquierda 8"/>
          <p:cNvSpPr/>
          <p:nvPr/>
        </p:nvSpPr>
        <p:spPr>
          <a:xfrm>
            <a:off x="8896865" y="1936890"/>
            <a:ext cx="3048000" cy="625078"/>
          </a:xfrm>
          <a:prstGeom prst="lef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 smtClean="0"/>
              <a:t>Definición del Factorial</a:t>
            </a:r>
            <a:endParaRPr lang="es-ES" sz="1600" dirty="0"/>
          </a:p>
        </p:txBody>
      </p:sp>
      <p:sp>
        <p:nvSpPr>
          <p:cNvPr id="10" name="Flecha izquierda 9"/>
          <p:cNvSpPr/>
          <p:nvPr/>
        </p:nvSpPr>
        <p:spPr>
          <a:xfrm>
            <a:off x="8896865" y="4467214"/>
            <a:ext cx="3048000" cy="625078"/>
          </a:xfrm>
          <a:prstGeom prst="lef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 smtClean="0"/>
              <a:t>Definición Recursiva</a:t>
            </a:r>
            <a:endParaRPr lang="es-ES" sz="1600" dirty="0"/>
          </a:p>
        </p:txBody>
      </p:sp>
      <p:sp>
        <p:nvSpPr>
          <p:cNvPr id="11" name="Flecha izquierda 10"/>
          <p:cNvSpPr/>
          <p:nvPr/>
        </p:nvSpPr>
        <p:spPr>
          <a:xfrm>
            <a:off x="8896865" y="2737770"/>
            <a:ext cx="3048000" cy="625078"/>
          </a:xfrm>
          <a:prstGeom prst="lef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 smtClean="0"/>
              <a:t>Fin de la Recursión</a:t>
            </a:r>
            <a:endParaRPr lang="es-ES" sz="1600" dirty="0"/>
          </a:p>
        </p:txBody>
      </p:sp>
    </p:spTree>
    <p:extLst>
      <p:ext uri="{BB962C8B-B14F-4D97-AF65-F5344CB8AC3E}">
        <p14:creationId xmlns:p14="http://schemas.microsoft.com/office/powerpoint/2010/main" val="203240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smtClean="0"/>
              <a:t>Creación de un algoritmo recursivo</a:t>
            </a:r>
            <a:endParaRPr lang="es-E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91009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Definición Básica</a:t>
            </a:r>
            <a:endParaRPr lang="es-ES" dirty="0"/>
          </a:p>
        </p:txBody>
      </p:sp>
      <p:sp>
        <p:nvSpPr>
          <p:cNvPr id="3" name="Rectángulo 2"/>
          <p:cNvSpPr/>
          <p:nvPr/>
        </p:nvSpPr>
        <p:spPr>
          <a:xfrm>
            <a:off x="1408670" y="3163330"/>
            <a:ext cx="2866768" cy="11532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Algoritmo</a:t>
            </a:r>
            <a:endParaRPr lang="es-ES" dirty="0"/>
          </a:p>
        </p:txBody>
      </p:sp>
      <p:sp>
        <p:nvSpPr>
          <p:cNvPr id="4" name="Flecha curvada hacia la izquierda 3"/>
          <p:cNvSpPr/>
          <p:nvPr/>
        </p:nvSpPr>
        <p:spPr>
          <a:xfrm rot="10800000">
            <a:off x="329513" y="2780269"/>
            <a:ext cx="1079157" cy="1919417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5" name="Rectángulo 4"/>
          <p:cNvSpPr/>
          <p:nvPr/>
        </p:nvSpPr>
        <p:spPr>
          <a:xfrm>
            <a:off x="7138086" y="3163330"/>
            <a:ext cx="2866768" cy="115329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Función</a:t>
            </a:r>
            <a:endParaRPr lang="es-ES" dirty="0"/>
          </a:p>
        </p:txBody>
      </p:sp>
      <p:sp>
        <p:nvSpPr>
          <p:cNvPr id="6" name="Flecha curvada hacia la izquierda 5"/>
          <p:cNvSpPr/>
          <p:nvPr/>
        </p:nvSpPr>
        <p:spPr>
          <a:xfrm rot="10800000">
            <a:off x="6058929" y="2780269"/>
            <a:ext cx="1079157" cy="1919417"/>
          </a:xfrm>
          <a:prstGeom prst="curvedLef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4892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</p:bldLst>
  </p:timing>
</p:sld>
</file>

<file path=ppt/theme/theme1.xml><?xml version="1.0" encoding="utf-8"?>
<a:theme xmlns:a="http://schemas.openxmlformats.org/drawingml/2006/main" name="WelcomeDoc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Segoe UI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elcomeDoc" id="{E1E7EDF9-8B79-4E5D-B508-2301E35CD219}" vid="{4342E303-0389-44F2-B6F0-C13C203CC59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D8DBC0A1-66E1-4B9D-88C2-9B3A32A2147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Bienvenido a PowerPoint</Template>
  <TotalTime>0</TotalTime>
  <Words>948</Words>
  <Application>Microsoft Office PowerPoint</Application>
  <PresentationFormat>Panorámica</PresentationFormat>
  <Paragraphs>261</Paragraphs>
  <Slides>34</Slides>
  <Notes>1</Notes>
  <HiddenSlides>0</HiddenSlides>
  <MMClips>0</MMClips>
  <ScaleCrop>false</ScaleCrop>
  <HeadingPairs>
    <vt:vector size="8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Servidores OLE incrustados</vt:lpstr>
      </vt:variant>
      <vt:variant>
        <vt:i4>1</vt:i4>
      </vt:variant>
      <vt:variant>
        <vt:lpstr>Títulos de diapositiva</vt:lpstr>
      </vt:variant>
      <vt:variant>
        <vt:i4>34</vt:i4>
      </vt:variant>
    </vt:vector>
  </HeadingPairs>
  <TitlesOfParts>
    <vt:vector size="40" baseType="lpstr">
      <vt:lpstr>Arial</vt:lpstr>
      <vt:lpstr>Calibri</vt:lpstr>
      <vt:lpstr>Segoe UI</vt:lpstr>
      <vt:lpstr>Segoe UI Light</vt:lpstr>
      <vt:lpstr>WelcomeDoc</vt:lpstr>
      <vt:lpstr>Image</vt:lpstr>
      <vt:lpstr>TDFI102 Introducción a la Programación</vt:lpstr>
      <vt:lpstr>Objetivos de esta Clase</vt:lpstr>
      <vt:lpstr>El concepto de Recursión</vt:lpstr>
      <vt:lpstr>Hacia el Concepto de Recursión: Fractales</vt:lpstr>
      <vt:lpstr>Fractales en la naturaleza</vt:lpstr>
      <vt:lpstr>Resolviendo “Fractalmente” un Problema</vt:lpstr>
      <vt:lpstr>Recursión en Ciencia de la Computación</vt:lpstr>
      <vt:lpstr>Creación de un algoritmo recursivo</vt:lpstr>
      <vt:lpstr>Definición Básica</vt:lpstr>
      <vt:lpstr>Descomposición vs Recursión</vt:lpstr>
      <vt:lpstr>Descomposición vs Recursión</vt:lpstr>
      <vt:lpstr>El algoritmo recursivo del Factorial</vt:lpstr>
      <vt:lpstr>Funcionamiento de un algoritmo recursivo</vt:lpstr>
      <vt:lpstr>El algoritmo recursivo del Factorial</vt:lpstr>
      <vt:lpstr>El algoritmo recursivo del Factorial</vt:lpstr>
      <vt:lpstr>El algoritmo recursivo del Factorial</vt:lpstr>
      <vt:lpstr>El algoritmo recursivo del Factorial</vt:lpstr>
      <vt:lpstr>Consideraciones sobre Recursión</vt:lpstr>
      <vt:lpstr>El concepto de Backtracking</vt:lpstr>
      <vt:lpstr>Backtracking: Definición</vt:lpstr>
      <vt:lpstr>Backtracking: Definición</vt:lpstr>
      <vt:lpstr>Backtracking: Definición</vt:lpstr>
      <vt:lpstr>Problemas solucionables con Backtracking</vt:lpstr>
      <vt:lpstr>Problemas solucionables con Backtracking</vt:lpstr>
      <vt:lpstr>Problemas solucionables con Backtracking</vt:lpstr>
      <vt:lpstr>Implementación de Backtracking</vt:lpstr>
      <vt:lpstr>Modelando el Problema</vt:lpstr>
      <vt:lpstr>Modelando el Problema</vt:lpstr>
      <vt:lpstr>Algoritmo Básico</vt:lpstr>
      <vt:lpstr>Problema: Búsqueda de Vuelos</vt:lpstr>
      <vt:lpstr>Implementación: Búsqueda de Rutas de Vuelos</vt:lpstr>
      <vt:lpstr>Ahora veámoslo en vivo</vt:lpstr>
      <vt:lpstr>Objetivos de la próxima Clase</vt:lpstr>
      <vt:lpstr>Preguntas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2014-07-31T15:40:59Z</dcterms:created>
  <dcterms:modified xsi:type="dcterms:W3CDTF">2020-03-21T15:20:21Z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TC029239449991</vt:lpwstr>
  </property>
</Properties>
</file>